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73" r:id="rId5"/>
    <p:sldId id="275" r:id="rId6"/>
    <p:sldId id="276" r:id="rId7"/>
    <p:sldId id="265" r:id="rId8"/>
    <p:sldId id="258" r:id="rId9"/>
    <p:sldId id="259" r:id="rId10"/>
    <p:sldId id="260" r:id="rId11"/>
    <p:sldId id="262" r:id="rId12"/>
    <p:sldId id="261" r:id="rId13"/>
    <p:sldId id="263" r:id="rId14"/>
    <p:sldId id="278" r:id="rId15"/>
    <p:sldId id="266" r:id="rId16"/>
    <p:sldId id="270" r:id="rId17"/>
    <p:sldId id="271" r:id="rId18"/>
    <p:sldId id="280" r:id="rId19"/>
    <p:sldId id="279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614"/>
    <a:srgbClr val="0D3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72" y="16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B345-3D4B-4BE3-8689-B0C6B36BD012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E2936-5E18-4926-983A-535D208F2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47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2936-5E18-4926-983A-535D208F2A8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43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2936-5E18-4926-983A-535D208F2A8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2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2936-5E18-4926-983A-535D208F2A85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57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247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28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15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4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36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08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16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48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764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75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1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A2C01-C4E4-473F-A433-61D8DEB2109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DBCB-6B40-4CAC-A75F-BAE183BA3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38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8" y="12436"/>
            <a:ext cx="3281683" cy="679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ser\Pictures\SECCIO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01" y="196946"/>
            <a:ext cx="1541553" cy="9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Pictures\LOGOCAS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31" y="168437"/>
            <a:ext cx="1106033" cy="10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168437"/>
            <a:ext cx="1186623" cy="999964"/>
          </a:xfrm>
          <a:prstGeom prst="rect">
            <a:avLst/>
          </a:prstGeom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3645785" y="5157192"/>
            <a:ext cx="5072608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 smtClean="0">
                <a:solidFill>
                  <a:schemeClr val="tx1"/>
                </a:solidFill>
              </a:rPr>
              <a:t>Tuxtla Gutiérrez, Chiapas, </a:t>
            </a:r>
            <a:r>
              <a:rPr lang="es-MX" sz="1800" b="1" dirty="0" smtClean="0">
                <a:solidFill>
                  <a:schemeClr val="tx1"/>
                </a:solidFill>
              </a:rPr>
              <a:t>22</a:t>
            </a:r>
            <a:r>
              <a:rPr lang="es-MX" sz="1800" b="1" dirty="0" smtClean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de noviembre de 2016</a:t>
            </a:r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3737984" y="3717032"/>
            <a:ext cx="4352528" cy="69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i="1" dirty="0" smtClean="0">
                <a:solidFill>
                  <a:schemeClr val="tx1"/>
                </a:solidFill>
              </a:rPr>
              <a:t>Hacia la construcción del Proyecto de Educación </a:t>
            </a:r>
            <a:r>
              <a:rPr lang="es-MX" sz="2400" b="1" i="1" dirty="0">
                <a:solidFill>
                  <a:schemeClr val="tx1"/>
                </a:solidFill>
              </a:rPr>
              <a:t>D</a:t>
            </a:r>
            <a:r>
              <a:rPr lang="es-MX" sz="2400" b="1" i="1" dirty="0" smtClean="0">
                <a:solidFill>
                  <a:schemeClr val="tx1"/>
                </a:solidFill>
              </a:rPr>
              <a:t>emocrática de Chiapas</a:t>
            </a:r>
            <a:endParaRPr lang="es-MX" sz="2400" b="1" i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27784" y="1608813"/>
            <a:ext cx="63065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REUNIÓN ESTATAL </a:t>
            </a:r>
            <a:br>
              <a:rPr lang="es-MX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s-MX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DEL </a:t>
            </a:r>
            <a:br>
              <a:rPr lang="es-MX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s-MX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PROYECTO DE EDUCACIÓN ALTERNATIVA</a:t>
            </a:r>
            <a:endParaRPr lang="es-MX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71101" y="4394795"/>
            <a:ext cx="44862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SECUNDARIAS TÉCNICAS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5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Geometr706 BlkCn BT" pitchFamily="34" charset="0"/>
              </a:rPr>
              <a:t>RUTA PEDAGOGÍCA CNTE CHIAPAS 2016-20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400" b="1" u="sng" dirty="0"/>
              <a:t>2.2. TALLERES ESTATALES DE </a:t>
            </a:r>
            <a:r>
              <a:rPr lang="es-MX" sz="1400" b="1" u="sng" dirty="0" smtClean="0"/>
              <a:t>EDUCACIÓN </a:t>
            </a:r>
            <a:r>
              <a:rPr lang="es-MX" sz="1400" b="1" u="sng" dirty="0"/>
              <a:t>ALTERNATIVA</a:t>
            </a:r>
            <a:endParaRPr lang="es-MX" sz="1400" dirty="0"/>
          </a:p>
          <a:p>
            <a:pPr marL="0" indent="0">
              <a:buNone/>
            </a:pPr>
            <a:endParaRPr lang="es-MX" sz="1400" b="1" dirty="0" smtClean="0"/>
          </a:p>
          <a:p>
            <a:pPr marL="0" indent="0">
              <a:buNone/>
            </a:pPr>
            <a:r>
              <a:rPr lang="es-MX" sz="1400" b="1" dirty="0" smtClean="0"/>
              <a:t>Propósito</a:t>
            </a:r>
            <a:r>
              <a:rPr lang="es-MX" sz="1400" b="1" dirty="0"/>
              <a:t>:</a:t>
            </a:r>
            <a:r>
              <a:rPr lang="es-MX" sz="1400" dirty="0"/>
              <a:t> Dar seguimiento a las sesiones de los TEEA a nivel estatal con la participación de los docentes de niveles educativos.</a:t>
            </a:r>
          </a:p>
          <a:p>
            <a:pPr marL="0" indent="0">
              <a:buNone/>
            </a:pPr>
            <a:r>
              <a:rPr lang="es-MX" sz="1400" b="1" dirty="0"/>
              <a:t> </a:t>
            </a:r>
            <a:endParaRPr lang="es-MX" sz="1400" dirty="0"/>
          </a:p>
          <a:p>
            <a:pPr marL="0" indent="0">
              <a:buNone/>
            </a:pPr>
            <a:r>
              <a:rPr lang="es-MX" sz="1400" u="sng" dirty="0"/>
              <a:t>LINEA 3.</a:t>
            </a:r>
            <a:r>
              <a:rPr lang="es-MX" sz="1400" b="1" u="sng" dirty="0"/>
              <a:t> </a:t>
            </a:r>
            <a:r>
              <a:rPr lang="es-ES" sz="1400" b="1" u="sng" dirty="0"/>
              <a:t>Construcción de propuestas educativas en el ámbito de las estrategias del trabajo pedagógico  democrático en las escuelas y desde la comunidad.</a:t>
            </a:r>
            <a:endParaRPr lang="es-MX" sz="1400" u="sng" dirty="0"/>
          </a:p>
          <a:p>
            <a:pPr marL="0" indent="0">
              <a:buNone/>
            </a:pPr>
            <a:r>
              <a:rPr lang="es-MX" sz="1400" dirty="0" smtClean="0"/>
              <a:t>Cuadernillo </a:t>
            </a:r>
            <a:r>
              <a:rPr lang="es-MX" sz="1400" dirty="0"/>
              <a:t>1</a:t>
            </a:r>
          </a:p>
          <a:p>
            <a:pPr marL="0" indent="0">
              <a:buNone/>
            </a:pPr>
            <a:r>
              <a:rPr lang="es-MX" sz="1400" dirty="0"/>
              <a:t>Primera parte de Pedagogía crítica y educación popular </a:t>
            </a:r>
          </a:p>
          <a:p>
            <a:pPr marL="0" indent="0">
              <a:buNone/>
            </a:pPr>
            <a:r>
              <a:rPr lang="es-MX" sz="1400" dirty="0"/>
              <a:t>Primera parte del Documento sistematizado de la CNTE</a:t>
            </a:r>
          </a:p>
          <a:p>
            <a:pPr marL="0" indent="0">
              <a:buNone/>
            </a:pPr>
            <a:r>
              <a:rPr lang="es-MX" sz="1400" b="1" dirty="0"/>
              <a:t>Periodo:</a:t>
            </a:r>
            <a:r>
              <a:rPr lang="es-MX" sz="1400" dirty="0"/>
              <a:t> noviembre 2016 a enero de 2017</a:t>
            </a:r>
          </a:p>
          <a:p>
            <a:pPr marL="0" indent="0">
              <a:buNone/>
            </a:pPr>
            <a:r>
              <a:rPr lang="es-MX" sz="1400" dirty="0"/>
              <a:t> </a:t>
            </a:r>
            <a:r>
              <a:rPr lang="es-MX" sz="1400" dirty="0" smtClean="0"/>
              <a:t>Cuadernillo </a:t>
            </a:r>
            <a:r>
              <a:rPr lang="es-MX" sz="1400" dirty="0"/>
              <a:t>2</a:t>
            </a:r>
          </a:p>
          <a:p>
            <a:pPr marL="0" indent="0">
              <a:buNone/>
            </a:pPr>
            <a:r>
              <a:rPr lang="es-MX" sz="1400" dirty="0"/>
              <a:t>Segunda parte de Pedagogía crítica y educación popular </a:t>
            </a:r>
          </a:p>
          <a:p>
            <a:pPr marL="0" indent="0">
              <a:buNone/>
            </a:pPr>
            <a:r>
              <a:rPr lang="es-MX" sz="1400" dirty="0"/>
              <a:t>Segunda parte del Documento sistematizado de la CNTE</a:t>
            </a:r>
          </a:p>
          <a:p>
            <a:pPr marL="0" indent="0">
              <a:buNone/>
            </a:pPr>
            <a:r>
              <a:rPr lang="es-MX" sz="1400" b="1" dirty="0"/>
              <a:t>Periodo:</a:t>
            </a:r>
            <a:r>
              <a:rPr lang="es-MX" sz="1400" dirty="0"/>
              <a:t> febrero-abril 2017</a:t>
            </a:r>
          </a:p>
          <a:p>
            <a:endParaRPr lang="es-MX" sz="1400" dirty="0"/>
          </a:p>
          <a:p>
            <a:pPr marL="0" indent="0">
              <a:buNone/>
            </a:pPr>
            <a:r>
              <a:rPr lang="es-MX" sz="1400" u="sng" dirty="0"/>
              <a:t>LINEA 4.</a:t>
            </a:r>
            <a:r>
              <a:rPr lang="es-MX" sz="1400" b="1" u="sng" dirty="0"/>
              <a:t> </a:t>
            </a:r>
            <a:r>
              <a:rPr lang="es-ES" sz="1400" b="1" u="sng" dirty="0"/>
              <a:t>Formación del docente emancipador </a:t>
            </a:r>
            <a:endParaRPr lang="es-MX" sz="1400" u="sng" dirty="0"/>
          </a:p>
          <a:p>
            <a:pPr marL="0" indent="0">
              <a:buNone/>
            </a:pPr>
            <a:r>
              <a:rPr lang="es-MX" sz="1400" u="sng" dirty="0"/>
              <a:t>Cuadernillo 1</a:t>
            </a:r>
          </a:p>
          <a:p>
            <a:pPr marL="0" indent="0">
              <a:buNone/>
            </a:pPr>
            <a:r>
              <a:rPr lang="es-MX" sz="1400" b="1" u="sng" dirty="0"/>
              <a:t>Periodo: </a:t>
            </a:r>
            <a:r>
              <a:rPr lang="es-MX" sz="1400" u="sng" dirty="0"/>
              <a:t>Mayo-junio 2017</a:t>
            </a:r>
          </a:p>
          <a:p>
            <a:pPr marL="0" indent="0">
              <a:buNone/>
            </a:pPr>
            <a:r>
              <a:rPr lang="es-MX" sz="1400" dirty="0"/>
              <a:t> </a:t>
            </a:r>
          </a:p>
          <a:p>
            <a:pPr marL="0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38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latin typeface="Geometr706 BlkCn BT" pitchFamily="34" charset="0"/>
              </a:rPr>
              <a:t>RUTA PEDAGOGÍCA CNTE CHIAPAS 2016-20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MX" sz="1400" b="1" u="sng" dirty="0" smtClean="0"/>
              <a:t>2.3. REUNIONES </a:t>
            </a:r>
            <a:r>
              <a:rPr lang="es-MX" sz="1400" b="1" u="sng" dirty="0"/>
              <a:t>POR NIVELES EDUCATIVOS </a:t>
            </a:r>
            <a:endParaRPr lang="es-MX" sz="1400" b="1" u="sng" dirty="0" smtClean="0"/>
          </a:p>
          <a:p>
            <a:pPr marL="457200" lvl="1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b="1" dirty="0"/>
              <a:t>Propósito:</a:t>
            </a:r>
            <a:r>
              <a:rPr lang="es-MX" sz="1400" dirty="0"/>
              <a:t> Organizar los trabajos con los niveles educativos y comenzar a analizar y discutir las propuestas en el ámbito de las estrategias del trabajo democrático en las escuelas y desde la comunidad (currículum). </a:t>
            </a:r>
          </a:p>
          <a:p>
            <a:endParaRPr lang="es-MX" sz="1400" dirty="0"/>
          </a:p>
          <a:p>
            <a:pPr marL="914400" lvl="2" indent="0">
              <a:buNone/>
            </a:pPr>
            <a:r>
              <a:rPr lang="es-MX" sz="1400" b="1" u="sng" dirty="0"/>
              <a:t>Aspecto organizativo </a:t>
            </a:r>
            <a:endParaRPr lang="es-MX" sz="1400" u="sng" dirty="0"/>
          </a:p>
          <a:p>
            <a:pPr lvl="0">
              <a:buFont typeface="Wingdings" pitchFamily="2" charset="2"/>
              <a:buChar char="ü"/>
            </a:pPr>
            <a:r>
              <a:rPr lang="es-MX" sz="1400" dirty="0" smtClean="0"/>
              <a:t>Estructurar </a:t>
            </a:r>
            <a:r>
              <a:rPr lang="es-MX" sz="1400" dirty="0"/>
              <a:t>o reestructuras las comisiones </a:t>
            </a:r>
            <a:r>
              <a:rPr lang="es-MX" sz="1400" dirty="0" smtClean="0"/>
              <a:t>en cada </a:t>
            </a:r>
            <a:r>
              <a:rPr lang="es-MX" sz="1400" dirty="0"/>
              <a:t>nivel </a:t>
            </a:r>
            <a:r>
              <a:rPr lang="es-MX" sz="1400" dirty="0" smtClean="0"/>
              <a:t>educativo, regionales, delegacionales, C. </a:t>
            </a:r>
            <a:r>
              <a:rPr lang="es-MX" sz="1400" dirty="0" err="1" smtClean="0"/>
              <a:t>Ts</a:t>
            </a:r>
            <a:r>
              <a:rPr lang="es-MX" sz="1400" dirty="0" smtClean="0"/>
              <a:t>. y escuelas.</a:t>
            </a:r>
          </a:p>
          <a:p>
            <a:pPr lvl="0">
              <a:buFont typeface="Wingdings" pitchFamily="2" charset="2"/>
              <a:buChar char="ü"/>
            </a:pPr>
            <a:r>
              <a:rPr lang="es-MX" sz="1400" dirty="0" smtClean="0"/>
              <a:t>Organizar </a:t>
            </a:r>
            <a:r>
              <a:rPr lang="es-MX" sz="1400" dirty="0"/>
              <a:t>los Talleres Estales de Educación Alternativa</a:t>
            </a:r>
          </a:p>
          <a:p>
            <a:endParaRPr lang="es-MX" sz="1400" dirty="0"/>
          </a:p>
          <a:p>
            <a:pPr marL="914400" lvl="2" indent="0">
              <a:buNone/>
            </a:pPr>
            <a:r>
              <a:rPr lang="es-MX" sz="1400" b="1" u="sng" dirty="0"/>
              <a:t>Aspecto </a:t>
            </a:r>
            <a:r>
              <a:rPr lang="es-MX" sz="1400" b="1" u="sng" dirty="0" smtClean="0"/>
              <a:t>pedagógico</a:t>
            </a:r>
          </a:p>
          <a:p>
            <a:pPr marL="914400" lvl="2" indent="0">
              <a:buNone/>
            </a:pPr>
            <a:r>
              <a:rPr lang="es-MX" sz="1400" dirty="0" smtClean="0"/>
              <a:t>AVANCES Y PROPUESTAS</a:t>
            </a:r>
            <a:endParaRPr lang="es-MX" sz="1400" dirty="0"/>
          </a:p>
          <a:p>
            <a:pPr lvl="1"/>
            <a:r>
              <a:rPr lang="es-MX" sz="1400" dirty="0" smtClean="0"/>
              <a:t>Diagnostico escolar participativo y crítico: etapa de sensibilización</a:t>
            </a:r>
          </a:p>
          <a:p>
            <a:pPr lvl="1"/>
            <a:r>
              <a:rPr lang="es-MX" sz="1400" dirty="0" smtClean="0"/>
              <a:t>Contexto de  la política educativa actual</a:t>
            </a:r>
          </a:p>
          <a:p>
            <a:pPr lvl="1"/>
            <a:r>
              <a:rPr lang="es-MX" sz="1400" dirty="0" smtClean="0"/>
              <a:t>Principios y finalidades de la educación que necesitamos los chiapanec@s.</a:t>
            </a:r>
          </a:p>
          <a:p>
            <a:pPr lvl="0">
              <a:buFont typeface="Wingdings" pitchFamily="2" charset="2"/>
              <a:buChar char="ü"/>
            </a:pPr>
            <a:r>
              <a:rPr lang="es-MX" sz="1400" dirty="0" smtClean="0"/>
              <a:t>Construir propuestas pedagógicas alternativas: ¿Qué? ¿para que?¿como?, cuando?, ¿dónde? ¿con quiénes?</a:t>
            </a:r>
          </a:p>
          <a:p>
            <a:pPr lvl="0">
              <a:buFont typeface="Wingdings" pitchFamily="2" charset="2"/>
              <a:buChar char="ü"/>
            </a:pPr>
            <a:r>
              <a:rPr lang="es-MX" sz="1400" dirty="0" smtClean="0"/>
              <a:t>Fundamentación </a:t>
            </a:r>
            <a:r>
              <a:rPr lang="es-MX" sz="1400" dirty="0"/>
              <a:t>filosófica, epistemológica, pedagógica, didáctica, antropológica, psicológica y </a:t>
            </a:r>
            <a:r>
              <a:rPr lang="es-MX" sz="1400" dirty="0" smtClean="0"/>
              <a:t>sociológica.</a:t>
            </a:r>
          </a:p>
          <a:p>
            <a:pPr lvl="0">
              <a:buFont typeface="Wingdings" pitchFamily="2" charset="2"/>
              <a:buChar char="ü"/>
            </a:pPr>
            <a:r>
              <a:rPr lang="es-MX" sz="1400" dirty="0" smtClean="0"/>
              <a:t>Proceso de emancipación del docente.</a:t>
            </a:r>
          </a:p>
          <a:p>
            <a:pPr>
              <a:buFont typeface="Wingdings" pitchFamily="2" charset="2"/>
              <a:buChar char="ü"/>
            </a:pPr>
            <a:r>
              <a:rPr lang="es-MX" sz="1400" dirty="0" smtClean="0"/>
              <a:t>Proyecto: Temática del contexto, línea formativa, diagnostico, participantes, planeación: estrategias, actividades, tiempo, recursos, evaluación, escenario, trasformación. </a:t>
            </a:r>
          </a:p>
          <a:p>
            <a:pPr lvl="0">
              <a:buFont typeface="Wingdings" pitchFamily="2" charset="2"/>
              <a:buChar char="ü"/>
            </a:pPr>
            <a:endParaRPr lang="es-MX" sz="1400" dirty="0" smtClean="0"/>
          </a:p>
          <a:p>
            <a:endParaRPr lang="es-MX" sz="1400" dirty="0" smtClean="0"/>
          </a:p>
          <a:p>
            <a:pPr marL="0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174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Geometr706 BlkCn BT" pitchFamily="34" charset="0"/>
              </a:rPr>
              <a:t>RUTA PEDAGOGÍCA CNTE CHIAPAS 2016-20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MX" sz="1600" b="1" dirty="0" smtClean="0"/>
              <a:t>AGENDA DE NIVELES EDUCATIVOS DE LA SECCIÓN VII Y REFERENTES PARTICIPANTES</a:t>
            </a:r>
            <a:endParaRPr lang="es-MX" sz="1600" dirty="0" smtClean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b="1" dirty="0" smtClean="0"/>
              <a:t>Niveles </a:t>
            </a:r>
            <a:r>
              <a:rPr lang="es-MX" sz="1600" b="1" dirty="0"/>
              <a:t>de la sección VII del SNTE-CNTE: </a:t>
            </a:r>
            <a:r>
              <a:rPr lang="es-MX" sz="1600" dirty="0"/>
              <a:t>Educación especial, Primaria general, Preescolar, Nivel de Educación Indígena (inicial, </a:t>
            </a:r>
            <a:r>
              <a:rPr lang="es-MX" sz="1600" dirty="0" err="1"/>
              <a:t>preesc</a:t>
            </a:r>
            <a:r>
              <a:rPr lang="es-MX" sz="1600" dirty="0"/>
              <a:t>. </a:t>
            </a:r>
            <a:r>
              <a:rPr lang="es-MX" sz="1600" dirty="0" err="1"/>
              <a:t>prim</a:t>
            </a:r>
            <a:r>
              <a:rPr lang="es-MX" sz="1600" dirty="0"/>
              <a:t>), Educación física, Misiones culturales,  Secundarias técnicas y Secundarias generales</a:t>
            </a:r>
            <a:r>
              <a:rPr lang="es-MX" sz="1600" dirty="0" smtClean="0"/>
              <a:t>.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b="1" dirty="0"/>
              <a:t>Nivel medio superior: </a:t>
            </a:r>
            <a:r>
              <a:rPr lang="es-MX" sz="1600" dirty="0"/>
              <a:t>CBTIS, </a:t>
            </a:r>
            <a:r>
              <a:rPr lang="es-MX" sz="1600" dirty="0" err="1"/>
              <a:t>CBTAs</a:t>
            </a:r>
            <a:r>
              <a:rPr lang="es-MX" sz="1600" dirty="0"/>
              <a:t>, CETIS, CETMAR, </a:t>
            </a:r>
            <a:r>
              <a:rPr lang="es-MX" sz="1600" dirty="0" err="1"/>
              <a:t>CECATIs</a:t>
            </a:r>
            <a:r>
              <a:rPr lang="es-MX" sz="1600" dirty="0"/>
              <a:t> Y Bachillerato Pedagógico (Homologados</a:t>
            </a:r>
            <a:r>
              <a:rPr lang="es-MX" sz="1600" dirty="0" smtClean="0"/>
              <a:t>).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b="1" dirty="0"/>
              <a:t>Nivel  superior: </a:t>
            </a:r>
            <a:r>
              <a:rPr lang="es-MX" sz="1600" dirty="0" err="1"/>
              <a:t>UPNs</a:t>
            </a:r>
            <a:r>
              <a:rPr lang="es-MX" sz="1600" dirty="0"/>
              <a:t>, Normales y otras universidades</a:t>
            </a:r>
            <a:r>
              <a:rPr lang="es-MX" sz="1600" dirty="0" smtClean="0"/>
              <a:t>.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b="1" dirty="0"/>
              <a:t>Referentes: </a:t>
            </a:r>
            <a:r>
              <a:rPr lang="es-MX" sz="1600" dirty="0"/>
              <a:t>El propósito de la reunión con los referentes que se han sumado a la lucha de la Sección VII del SNTE-CNTE es con el propósito de dar a conocer el trabajo que se viene construyendo en la ruta pedagógica, motivo por el cual se convocara a reuniones con Supervisores y jefes de sector, Sección XL del SNTE-CNTE,  Colegio de Bachilleres de Chiapas (COBACH) Estudiantes, padres de familia y organizaciones sociales. </a:t>
            </a:r>
            <a:endParaRPr lang="es-MX" sz="1600" dirty="0" smtClean="0"/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b="1" dirty="0"/>
              <a:t>Periodo:</a:t>
            </a:r>
            <a:r>
              <a:rPr lang="es-MX" sz="1600" dirty="0"/>
              <a:t> Octubre-diciembre 2016</a:t>
            </a:r>
          </a:p>
          <a:p>
            <a:pPr marL="0" indent="0">
              <a:buNone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1150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latin typeface="Geometr706 BlkCn BT" pitchFamily="34" charset="0"/>
              </a:rPr>
              <a:t>RUTA PEDAGOGÍCA CNTE CHIAPAS 2016-20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MX" b="1" u="sng" dirty="0"/>
              <a:t>2.4 FOROS ESTATALES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Organizar los foros estatales y regionales para dar seguimiento al proceso de sensibilacion de los docentes </a:t>
            </a:r>
          </a:p>
          <a:p>
            <a:pPr marL="0" indent="0">
              <a:buNone/>
            </a:pPr>
            <a:r>
              <a:rPr lang="es-MX" b="1" dirty="0"/>
              <a:t>Periodo:</a:t>
            </a:r>
            <a:r>
              <a:rPr lang="es-MX" dirty="0"/>
              <a:t> Noviembre 2016 – junio 2017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b="1" u="sng" dirty="0"/>
              <a:t>2.5 SEMINARIOS ESTATALES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Organizar los seminarios estatales, regionales y delegacionales para socializar las propuestas en el ámbito de las estrategias del trabajo democrático en las escuelas y desde la comunidad (currículum). </a:t>
            </a:r>
          </a:p>
          <a:p>
            <a:pPr marL="0" indent="0">
              <a:buNone/>
            </a:pPr>
            <a:r>
              <a:rPr lang="es-MX" b="1" dirty="0"/>
              <a:t>Periodo:</a:t>
            </a:r>
            <a:r>
              <a:rPr lang="es-MX" dirty="0"/>
              <a:t> Enero</a:t>
            </a:r>
            <a:r>
              <a:rPr lang="es-MX" u="sng" dirty="0"/>
              <a:t>- abril 2017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u="sng" dirty="0"/>
              <a:t>2</a:t>
            </a:r>
            <a:r>
              <a:rPr lang="es-MX" b="1" u="sng" dirty="0"/>
              <a:t>.6 CONGRESO ESTATAL DE EDUCACIÓN ALTERNATIVA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Organizar y participar en el 2do. Congreso de educación alternativa previo al congreso nacional e educación democrática.</a:t>
            </a:r>
          </a:p>
          <a:p>
            <a:pPr marL="0" indent="0">
              <a:buNone/>
            </a:pPr>
            <a:r>
              <a:rPr lang="es-MX" b="1" dirty="0"/>
              <a:t>Periodo:</a:t>
            </a:r>
            <a:r>
              <a:rPr lang="es-MX" dirty="0"/>
              <a:t> Enero - Febrero 2017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b="1" u="sng" dirty="0"/>
              <a:t>2.7. PROCESO DE SISTEMATIZACIÓN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Reuniones estatales con niveles educativos para el proceso de sistematización de las propuestas el ámbito de las estrategias del trabajo democrático en las escuelas y desde la comunidad (currículum).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19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-28178"/>
            <a:ext cx="5260975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340768"/>
            <a:ext cx="35283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LINEA </a:t>
            </a:r>
            <a:r>
              <a:rPr lang="es-MX" sz="2000" b="1" dirty="0" smtClean="0"/>
              <a:t>3</a:t>
            </a:r>
          </a:p>
          <a:p>
            <a:pPr algn="ctr"/>
            <a:r>
              <a:rPr lang="es-ES" dirty="0" smtClean="0">
                <a:latin typeface="Arial Narrow" pitchFamily="34" charset="0"/>
              </a:rPr>
              <a:t>Construcción </a:t>
            </a:r>
            <a:r>
              <a:rPr lang="es-ES" dirty="0">
                <a:latin typeface="Arial Narrow" pitchFamily="34" charset="0"/>
              </a:rPr>
              <a:t>de propuestas educativas en el ámbito de las estrategias del trabajo pedagógico  democrático en las escuelas y desde la comunidad</a:t>
            </a:r>
            <a:endParaRPr lang="es-MX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latin typeface="Geometr706 BlkCn BT" pitchFamily="34" charset="0"/>
              </a:rPr>
              <a:t>ANÁLISIS, PROPUESTAS Y TAREAS</a:t>
            </a:r>
            <a:endParaRPr lang="es-MX" sz="2400" dirty="0">
              <a:latin typeface="Geometr706 BlkCn B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2000" u="sng" dirty="0" smtClean="0">
                <a:latin typeface="Geometr706 BlkCn BT" pitchFamily="34" charset="0"/>
              </a:rPr>
              <a:t>Aspecto organizativo</a:t>
            </a:r>
          </a:p>
          <a:p>
            <a:pPr marL="0" indent="0">
              <a:buNone/>
            </a:pPr>
            <a:r>
              <a:rPr lang="es-MX" sz="1800" dirty="0" smtClean="0"/>
              <a:t>1. Reestructurar la </a:t>
            </a:r>
            <a:r>
              <a:rPr lang="es-MX" sz="1800" dirty="0"/>
              <a:t>C</a:t>
            </a:r>
            <a:r>
              <a:rPr lang="es-MX" sz="1800" dirty="0" smtClean="0"/>
              <a:t>omisión Pedagógica Estatal del nivel: Nombrando 4 compañeros.</a:t>
            </a:r>
          </a:p>
          <a:p>
            <a:pPr marL="0" indent="0">
              <a:buNone/>
            </a:pPr>
            <a:r>
              <a:rPr lang="es-MX" sz="1800" dirty="0" smtClean="0"/>
              <a:t>2. Nombrar o reestructurar las comisiones regionales: Nombrar a 2 compañeros.</a:t>
            </a:r>
          </a:p>
          <a:p>
            <a:pPr marL="0" indent="0">
              <a:buNone/>
            </a:pPr>
            <a:r>
              <a:rPr lang="es-MX" sz="1800" dirty="0" smtClean="0"/>
              <a:t>3. Coordinar los trabajos con la representación regional</a:t>
            </a:r>
          </a:p>
          <a:p>
            <a:pPr marL="0" indent="0">
              <a:buNone/>
            </a:pPr>
            <a:r>
              <a:rPr lang="es-MX" sz="1800" dirty="0" smtClean="0"/>
              <a:t>4. Reuniones en las regiones, delegaciones y escuelas.</a:t>
            </a:r>
          </a:p>
          <a:p>
            <a:pPr marL="0" indent="0">
              <a:buNone/>
            </a:pPr>
            <a:r>
              <a:rPr lang="es-MX" sz="1800" dirty="0" smtClean="0"/>
              <a:t>5. Construir un anteproyecto micro-nivel</a:t>
            </a:r>
          </a:p>
          <a:p>
            <a:pPr marL="0" indent="0">
              <a:buNone/>
            </a:pPr>
            <a:r>
              <a:rPr lang="es-MX" sz="1800" dirty="0" smtClean="0"/>
              <a:t>6. Organizar los seminarios y círculos de estudio</a:t>
            </a:r>
          </a:p>
          <a:p>
            <a:pPr marL="0" indent="0">
              <a:buNone/>
            </a:pPr>
            <a:r>
              <a:rPr lang="es-MX" sz="1800" dirty="0"/>
              <a:t>6</a:t>
            </a:r>
            <a:r>
              <a:rPr lang="es-MX" sz="1800" dirty="0" smtClean="0"/>
              <a:t>. Organizar los próximos TEEA:</a:t>
            </a:r>
          </a:p>
          <a:p>
            <a:pPr lvl="2" indent="-342900">
              <a:buFont typeface="+mj-lt"/>
              <a:buAutoNum type="alphaLcParenR"/>
            </a:pPr>
            <a:r>
              <a:rPr lang="es-MX" sz="1800" dirty="0" smtClean="0"/>
              <a:t>Fechas</a:t>
            </a:r>
          </a:p>
          <a:p>
            <a:pPr lvl="2" indent="-342900">
              <a:buFont typeface="+mj-lt"/>
              <a:buAutoNum type="alphaLcParenR"/>
            </a:pPr>
            <a:r>
              <a:rPr lang="es-MX" sz="1800" dirty="0" smtClean="0"/>
              <a:t>Cuadernillo: temas, difusión y uso del material </a:t>
            </a:r>
          </a:p>
          <a:p>
            <a:pPr lvl="2" indent="-342900">
              <a:buFont typeface="+mj-lt"/>
              <a:buAutoNum type="alphaLcParenR"/>
            </a:pPr>
            <a:r>
              <a:rPr lang="es-MX" sz="1800" dirty="0" smtClean="0"/>
              <a:t>Participantes</a:t>
            </a:r>
          </a:p>
          <a:p>
            <a:pPr marL="971550" lvl="2" indent="-171450"/>
            <a:endParaRPr lang="es-MX" sz="1600" dirty="0" smtClean="0"/>
          </a:p>
          <a:p>
            <a:pPr marL="0" indent="0">
              <a:buNone/>
            </a:pPr>
            <a:r>
              <a:rPr lang="es-MX" sz="2100" u="sng" dirty="0" smtClean="0">
                <a:latin typeface="Geometr706 BlkCn BT" pitchFamily="34" charset="0"/>
              </a:rPr>
              <a:t>Aspecto pedagógico</a:t>
            </a:r>
          </a:p>
          <a:p>
            <a:r>
              <a:rPr lang="es-MX" sz="2000" dirty="0" smtClean="0"/>
              <a:t>Construir propuestas educativas alternativas desde el contexto(comunidad).</a:t>
            </a:r>
          </a:p>
          <a:p>
            <a:r>
              <a:rPr lang="es-MX" sz="2000" dirty="0" smtClean="0"/>
              <a:t>Fundamento filosófico, epistemológico, psicológico, sociológico, antropológico, pedagógico y didáctico.</a:t>
            </a:r>
          </a:p>
          <a:p>
            <a:r>
              <a:rPr lang="es-MX" sz="1800" dirty="0" smtClean="0"/>
              <a:t>Proyecto crítico: tema del contexto, línea de formación, fines, quehacer docente</a:t>
            </a:r>
            <a:r>
              <a:rPr lang="es-MX" sz="1800" i="1" dirty="0" smtClean="0"/>
              <a:t>: diagnostico, planeación, ejecución, recursos, tiempo</a:t>
            </a:r>
            <a:r>
              <a:rPr lang="es-MX" sz="1800" dirty="0" smtClean="0"/>
              <a:t>, evaluación de actividades y evaluación y seguimiento del proyecto.  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9129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SECUNDARIA PRIMER GRADO</a:t>
            </a:r>
          </a:p>
          <a:p>
            <a:pPr marL="0" indent="0">
              <a:buNone/>
            </a:pPr>
            <a:endParaRPr lang="es-MX" sz="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APRENDIZAJES ESPERADOS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Explica como beneficia a la salud incluir la gran diversidad de alimentos nacionales con alto valor nutricional, en especial pescados, mariscos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maíz,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nopales y chile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SITUACIÓN INICIAL </a:t>
            </a:r>
          </a:p>
          <a:p>
            <a:pPr marL="0" indent="0">
              <a:buNone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La UNESCO reconoce a la cocina autóctona como patrimonio cultural Intangible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de la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humanidad.</a:t>
            </a:r>
            <a:endParaRPr lang="es-MX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Que ventajas tiene para la población en general contar con la diversidad de alimentos que se encuentran en casi cualquier mercado de nuestro país?</a:t>
            </a:r>
          </a:p>
          <a:p>
            <a:pPr marL="0" indent="0">
              <a:buNone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¿Que significado crees que tenga la distinción de la UNESCO para los mexicanos?</a:t>
            </a:r>
          </a:p>
          <a:p>
            <a:pPr marL="0" indent="0">
              <a:buNone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¿Que ventajas tienen para la población en general contar con la diversidad</a:t>
            </a:r>
          </a:p>
          <a:p>
            <a:pPr marL="0" indent="0">
              <a:buNone/>
            </a:pP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ALIMENTOS TRADICIONALES DE MEXICO</a:t>
            </a:r>
          </a:p>
          <a:p>
            <a:pPr marL="0" indent="0">
              <a:buNone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Maíz, frijol, nopales, mariscos, pescado, chile</a:t>
            </a:r>
          </a:p>
          <a:p>
            <a:pPr marL="0" indent="0">
              <a:buNone/>
            </a:pP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INVESTIGA Y ANALIZA</a:t>
            </a:r>
          </a:p>
          <a:p>
            <a:pPr>
              <a:buFont typeface="Wingdings" pitchFamily="2" charset="2"/>
              <a:buChar char="ü"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Las recetas de platillo típicos mexicanos se han trasmitido de generación en generación, y se han enriquecido a través del tiempo.</a:t>
            </a:r>
          </a:p>
          <a:p>
            <a:pPr marL="0" indent="0">
              <a:buNone/>
            </a:pP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REFLEXIONA, ANALIZA Y COMUNICA.</a:t>
            </a:r>
          </a:p>
          <a:p>
            <a:pPr>
              <a:buFont typeface="Wingdings" pitchFamily="2" charset="2"/>
              <a:buChar char="ü"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En equipo comenten de que manera se pueden preparar los frijoles y en cuales platillos se usa chile. Gana el equipo que mencione mas maneras de preparar.</a:t>
            </a:r>
          </a:p>
          <a:p>
            <a:pPr>
              <a:buFont typeface="Wingdings" pitchFamily="2" charset="2"/>
              <a:buChar char="ü"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Reflexionen juntos a cerca de las ventajas de aprovechar estos alimentos de tantas maneras.</a:t>
            </a:r>
          </a:p>
          <a:p>
            <a:pPr>
              <a:buFont typeface="Wingdings" pitchFamily="2" charset="2"/>
              <a:buChar char="ü"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Formen tres equipos en el grupo. Elijan el desayuno, la comida o la cena.</a:t>
            </a:r>
          </a:p>
          <a:p>
            <a:pPr marL="0" indent="0">
              <a:buNone/>
            </a:pP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PIENSA Y SE CRÍTICO</a:t>
            </a:r>
          </a:p>
          <a:p>
            <a:pPr marL="0" indent="0">
              <a:buNone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Organízate con tus compañeros o con tu familia para visitar un mercado, y preguntar por todas las frutas, verduras, hierbas y condimentos mexicanos que no conocen. Analiza por que, a pesar de la variedad de alimentos que tenemos a disposición, en México hay tantos problemas relacionados con la alimentación.</a:t>
            </a:r>
          </a:p>
          <a:p>
            <a:pPr marL="0" indent="0">
              <a:buNone/>
            </a:pPr>
            <a:endParaRPr lang="es-MX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AUTOEVALUACIÓN</a:t>
            </a:r>
          </a:p>
          <a:p>
            <a:pPr>
              <a:buFont typeface="Wingdings" pitchFamily="2" charset="2"/>
              <a:buChar char="ü"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Reconozco la diversidad de alimentos mexicanos que tienen un alto valor nutrimental.</a:t>
            </a:r>
          </a:p>
          <a:p>
            <a:pPr>
              <a:buFont typeface="Wingdings" pitchFamily="2" charset="2"/>
              <a:buChar char="ü"/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Valoro los beneficios de consumir alimentos de origen nacional con alto aporte nutrimental.</a:t>
            </a:r>
            <a:endParaRPr lang="es-MX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Geometr706 BlkCn BT" pitchFamily="34" charset="0"/>
              </a:rPr>
              <a:t>ASIGNATURA: BIOLOGIA</a:t>
            </a:r>
            <a:endParaRPr lang="es-MX" sz="2400" dirty="0">
              <a:latin typeface="Geometr706 Blk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3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800" b="1" dirty="0">
                <a:latin typeface="Arial Narrow" pitchFamily="34" charset="0"/>
                <a:cs typeface="Arial" pitchFamily="34" charset="0"/>
              </a:rPr>
              <a:t>PROPUESTA DE UN PROYECTO </a:t>
            </a:r>
            <a:r>
              <a:rPr lang="es-MX" sz="1800" b="1" dirty="0" smtClean="0">
                <a:latin typeface="Arial Narrow" pitchFamily="34" charset="0"/>
                <a:cs typeface="Arial" pitchFamily="34" charset="0"/>
              </a:rPr>
              <a:t>ESCOLAR  CRITICO, PARTICIPATIVO Y TRANSFORMADOR</a:t>
            </a:r>
          </a:p>
          <a:p>
            <a:pPr marL="0" indent="0" algn="ctr">
              <a:buNone/>
            </a:pPr>
            <a:endParaRPr lang="es-MX" sz="1600" dirty="0">
              <a:latin typeface="Arial Narrow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800" b="1" dirty="0">
                <a:latin typeface="Arial Narrow" pitchFamily="34" charset="0"/>
              </a:rPr>
              <a:t> </a:t>
            </a:r>
            <a:r>
              <a:rPr lang="es-MX" sz="1800" b="1" dirty="0" smtClean="0">
                <a:latin typeface="Arial Narrow" pitchFamily="34" charset="0"/>
              </a:rPr>
              <a:t>PROYECTO</a:t>
            </a:r>
            <a:r>
              <a:rPr lang="es-MX" sz="1800" b="1" dirty="0">
                <a:latin typeface="Arial Narrow" pitchFamily="34" charset="0"/>
              </a:rPr>
              <a:t>:</a:t>
            </a:r>
            <a:r>
              <a:rPr lang="es-MX" sz="1800" dirty="0">
                <a:latin typeface="Arial Narrow" pitchFamily="34" charset="0"/>
              </a:rPr>
              <a:t> </a:t>
            </a:r>
            <a:r>
              <a:rPr lang="es-MX" sz="1800" dirty="0" smtClean="0">
                <a:latin typeface="Arial Narrow" pitchFamily="34" charset="0"/>
              </a:rPr>
              <a:t>Análisis </a:t>
            </a:r>
            <a:r>
              <a:rPr lang="es-MX" sz="1800" dirty="0">
                <a:latin typeface="Arial Narrow" pitchFamily="34" charset="0"/>
              </a:rPr>
              <a:t>crítico </a:t>
            </a:r>
            <a:r>
              <a:rPr lang="es-MX" sz="1800" dirty="0" smtClean="0">
                <a:latin typeface="Arial Narrow" pitchFamily="34" charset="0"/>
              </a:rPr>
              <a:t>de la producción y consumo de alimentos mexicanos.</a:t>
            </a:r>
          </a:p>
          <a:p>
            <a:pPr marL="0" lvl="0" indent="0">
              <a:buNone/>
            </a:pPr>
            <a:r>
              <a:rPr lang="es-MX" sz="1800" b="1" dirty="0" smtClean="0">
                <a:latin typeface="Arial Narrow" pitchFamily="34" charset="0"/>
              </a:rPr>
              <a:t>LINEA </a:t>
            </a:r>
            <a:r>
              <a:rPr lang="es-MX" sz="1800" b="1" dirty="0">
                <a:latin typeface="Arial Narrow" pitchFamily="34" charset="0"/>
              </a:rPr>
              <a:t>DE FORMACION:</a:t>
            </a:r>
            <a:r>
              <a:rPr lang="es-MX" sz="1800" dirty="0">
                <a:latin typeface="Arial Narrow" pitchFamily="34" charset="0"/>
              </a:rPr>
              <a:t> </a:t>
            </a:r>
            <a:r>
              <a:rPr lang="es-MX" sz="1800" dirty="0" smtClean="0">
                <a:latin typeface="Arial Narrow" pitchFamily="34" charset="0"/>
              </a:rPr>
              <a:t>Territorio </a:t>
            </a:r>
            <a:r>
              <a:rPr lang="es-MX" sz="1800" dirty="0">
                <a:latin typeface="Arial Narrow" pitchFamily="34" charset="0"/>
              </a:rPr>
              <a:t>y </a:t>
            </a:r>
            <a:r>
              <a:rPr lang="es-MX" sz="1800" dirty="0" smtClean="0">
                <a:latin typeface="Arial Narrow" pitchFamily="34" charset="0"/>
              </a:rPr>
              <a:t>madre naturaleza.</a:t>
            </a:r>
          </a:p>
          <a:p>
            <a:pPr marL="0" lvl="0" indent="0">
              <a:buNone/>
            </a:pPr>
            <a:r>
              <a:rPr lang="es-MX" sz="1800" b="1" dirty="0" smtClean="0">
                <a:latin typeface="Arial Narrow" pitchFamily="34" charset="0"/>
              </a:rPr>
              <a:t>PROPOSITO</a:t>
            </a:r>
            <a:r>
              <a:rPr lang="es-MX" sz="1800" b="1" dirty="0">
                <a:latin typeface="Arial Narrow" pitchFamily="34" charset="0"/>
              </a:rPr>
              <a:t>:</a:t>
            </a:r>
            <a:r>
              <a:rPr lang="es-MX" sz="1800" dirty="0">
                <a:latin typeface="Arial Narrow" pitchFamily="34" charset="0"/>
              </a:rPr>
              <a:t> Conocer, analizar y realizar acciones sobre </a:t>
            </a:r>
            <a:r>
              <a:rPr lang="es-MX" sz="1800" dirty="0" smtClean="0">
                <a:latin typeface="Arial Narrow" pitchFamily="34" charset="0"/>
              </a:rPr>
              <a:t>el consumo y producción de alimentos mexicanos en la </a:t>
            </a:r>
            <a:r>
              <a:rPr lang="es-MX" sz="1800" dirty="0">
                <a:latin typeface="Arial Narrow" pitchFamily="34" charset="0"/>
              </a:rPr>
              <a:t>comunidad. </a:t>
            </a:r>
          </a:p>
          <a:p>
            <a:pPr marL="0" lvl="0" indent="0">
              <a:buNone/>
            </a:pPr>
            <a:r>
              <a:rPr lang="es-MX" sz="1800" b="1" dirty="0" smtClean="0">
                <a:latin typeface="Arial Narrow" pitchFamily="34" charset="0"/>
              </a:rPr>
              <a:t>PARTICIPANTES</a:t>
            </a:r>
            <a:r>
              <a:rPr lang="es-MX" sz="1800" b="1" dirty="0">
                <a:latin typeface="Arial Narrow" pitchFamily="34" charset="0"/>
              </a:rPr>
              <a:t>:</a:t>
            </a:r>
            <a:r>
              <a:rPr lang="es-MX" sz="1800" dirty="0">
                <a:latin typeface="Arial Narrow" pitchFamily="34" charset="0"/>
              </a:rPr>
              <a:t> Estudiantes, docentes, padres de familia, autoridades de la comunidad y la comunidad</a:t>
            </a:r>
            <a:r>
              <a:rPr lang="es-MX" sz="1800" dirty="0" smtClean="0">
                <a:latin typeface="Arial Narrow" pitchFamily="34" charset="0"/>
              </a:rPr>
              <a:t>.</a:t>
            </a:r>
          </a:p>
          <a:p>
            <a:pPr marL="0" lvl="0" indent="0">
              <a:buNone/>
            </a:pPr>
            <a:r>
              <a:rPr lang="es-MX" sz="1800" b="1" dirty="0" smtClean="0">
                <a:latin typeface="Arial Narrow" pitchFamily="34" charset="0"/>
              </a:rPr>
              <a:t>FINES</a:t>
            </a:r>
            <a:r>
              <a:rPr lang="es-MX" sz="1800" b="1" dirty="0">
                <a:latin typeface="Arial Narrow" pitchFamily="34" charset="0"/>
              </a:rPr>
              <a:t>:</a:t>
            </a:r>
            <a:r>
              <a:rPr lang="es-MX" sz="1800" dirty="0">
                <a:latin typeface="Arial Narrow" pitchFamily="34" charset="0"/>
              </a:rPr>
              <a:t> Filosóficos, políticos, culturales, productivos</a:t>
            </a:r>
            <a:r>
              <a:rPr lang="es-MX" sz="1800" dirty="0" smtClean="0">
                <a:latin typeface="Arial Narrow" pitchFamily="34" charset="0"/>
              </a:rPr>
              <a:t>, económicos y </a:t>
            </a:r>
            <a:r>
              <a:rPr lang="es-MX" sz="1800" dirty="0">
                <a:latin typeface="Arial Narrow" pitchFamily="34" charset="0"/>
              </a:rPr>
              <a:t>ambientales. </a:t>
            </a:r>
            <a:endParaRPr lang="es-MX" sz="1800" dirty="0" smtClean="0">
              <a:latin typeface="Arial Narrow" pitchFamily="34" charset="0"/>
            </a:endParaRPr>
          </a:p>
          <a:p>
            <a:pPr marL="0" lvl="0" indent="0">
              <a:buNone/>
            </a:pPr>
            <a:r>
              <a:rPr lang="es-MX" sz="1800" b="1" dirty="0" smtClean="0">
                <a:latin typeface="Arial Narrow" pitchFamily="34" charset="0"/>
              </a:rPr>
              <a:t>SUJETOS </a:t>
            </a:r>
            <a:r>
              <a:rPr lang="es-MX" sz="1800" b="1" dirty="0">
                <a:latin typeface="Arial Narrow" pitchFamily="34" charset="0"/>
              </a:rPr>
              <a:t>A QUIENES LES SERÁ DE UTILIDAD ESE CONOCIMIENTO PARA RESOLVER PROBLEMAS INDIVIDUALES O SOCIALES:</a:t>
            </a:r>
            <a:r>
              <a:rPr lang="es-MX" sz="1800" dirty="0">
                <a:latin typeface="Arial Narrow" pitchFamily="34" charset="0"/>
              </a:rPr>
              <a:t> Habitantes de la </a:t>
            </a:r>
            <a:r>
              <a:rPr lang="es-MX" sz="1800" dirty="0" smtClean="0">
                <a:latin typeface="Arial Narrow" pitchFamily="34" charset="0"/>
              </a:rPr>
              <a:t>comunidad</a:t>
            </a:r>
          </a:p>
          <a:p>
            <a:pPr marL="0" lvl="0" indent="0">
              <a:buNone/>
            </a:pPr>
            <a:r>
              <a:rPr lang="es-MX" sz="1800" b="1" dirty="0" smtClean="0">
                <a:latin typeface="Arial Narrow" pitchFamily="34" charset="0"/>
              </a:rPr>
              <a:t>LUGAR</a:t>
            </a:r>
            <a:r>
              <a:rPr lang="es-MX" sz="1800" b="1" dirty="0">
                <a:latin typeface="Arial Narrow" pitchFamily="34" charset="0"/>
              </a:rPr>
              <a:t>: </a:t>
            </a:r>
            <a:r>
              <a:rPr lang="es-MX" sz="1800" dirty="0">
                <a:latin typeface="Arial Narrow" pitchFamily="34" charset="0"/>
              </a:rPr>
              <a:t>Col. San Andrés</a:t>
            </a:r>
          </a:p>
          <a:p>
            <a:pPr marL="0" lvl="0" indent="0">
              <a:buNone/>
            </a:pPr>
            <a:r>
              <a:rPr lang="es-MX" sz="1800" b="1" dirty="0" smtClean="0">
                <a:latin typeface="Arial Narrow" pitchFamily="34" charset="0"/>
              </a:rPr>
              <a:t>TEMPORALIDAD </a:t>
            </a:r>
            <a:r>
              <a:rPr lang="es-MX" sz="1800" b="1" dirty="0">
                <a:latin typeface="Arial Narrow" pitchFamily="34" charset="0"/>
              </a:rPr>
              <a:t>DEL PROYECTO</a:t>
            </a:r>
            <a:r>
              <a:rPr lang="es-MX" sz="1800" dirty="0">
                <a:latin typeface="Arial Narrow" pitchFamily="34" charset="0"/>
              </a:rPr>
              <a:t>: Dos semanas</a:t>
            </a:r>
          </a:p>
          <a:p>
            <a:endParaRPr lang="es-MX" sz="1600" dirty="0">
              <a:latin typeface="Arial Narrow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MX" sz="2200" dirty="0" smtClean="0">
                <a:latin typeface="Geometr706 BlkCn BT" pitchFamily="34" charset="0"/>
              </a:rPr>
              <a:t>LÍNEA FORMATIVA: </a:t>
            </a:r>
            <a:r>
              <a:rPr lang="es-MX" sz="2000" dirty="0" smtClean="0">
                <a:latin typeface="Geometr706 BlkCn BT" pitchFamily="34" charset="0"/>
              </a:rPr>
              <a:t>Territorio, vida  y madre naturaleza</a:t>
            </a:r>
            <a:endParaRPr lang="es-MX" sz="2000" dirty="0">
              <a:latin typeface="Geometr706 Blk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Geometr706 BlkCn BT" pitchFamily="34" charset="0"/>
              </a:rPr>
              <a:t>LÍNEA FORMATIVA: Territorio, vida  y madre naturaleza</a:t>
            </a:r>
            <a:endParaRPr lang="es-MX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356" y="1856680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800" dirty="0" smtClean="0">
              <a:latin typeface="Berlin Sans FB" pitchFamily="34" charset="0"/>
            </a:endParaRPr>
          </a:p>
          <a:p>
            <a:pPr marL="0" indent="0">
              <a:buNone/>
            </a:pPr>
            <a:endParaRPr lang="es-MX" sz="2800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s-MX" sz="2800" dirty="0" smtClean="0">
                <a:latin typeface="Berlin Sans FB" pitchFamily="34" charset="0"/>
              </a:rPr>
              <a:t>¿Que esta haciendo la escuela al respecto?</a:t>
            </a:r>
            <a:endParaRPr lang="es-MX" sz="2800" dirty="0">
              <a:latin typeface="Berlin Sans FB" pitchFamily="34" charset="0"/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54" y="1556792"/>
            <a:ext cx="4041775" cy="894845"/>
          </a:xfrm>
        </p:spPr>
      </p:pic>
      <p:pic>
        <p:nvPicPr>
          <p:cNvPr id="1026" name="Picture 2" descr="C:\Users\user\Pictures\IMAGENES  POLITICAS\3348973_64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44" y="2564904"/>
            <a:ext cx="1919536" cy="19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IMAGENES  POLITICA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2638"/>
            <a:ext cx="3887572" cy="12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IMAGENES  POLITICAS\Chedraui-e1427336328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45" y="4669532"/>
            <a:ext cx="1834147" cy="1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Pictures\IMAGENES  POLITICAS\danos-60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94" y="3329357"/>
            <a:ext cx="2341682" cy="19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Pictures\IMAGENES  POLITICAS\savia-arb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9" y="381158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Geometr706 BlkCn BT" pitchFamily="34" charset="0"/>
              </a:rPr>
              <a:t>LÍNEA FORMATIVA: Territorio, vida  y madre naturaleza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33843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MX" sz="2000" b="1" dirty="0">
                <a:solidFill>
                  <a:srgbClr val="FF0000"/>
                </a:solidFill>
              </a:rPr>
              <a:t>TIEMPO CRÍTICO</a:t>
            </a:r>
            <a:r>
              <a:rPr lang="es-MX" sz="2000" b="1" dirty="0"/>
              <a:t>: </a:t>
            </a:r>
            <a:endParaRPr lang="es-MX" sz="2000" b="1" dirty="0" smtClean="0"/>
          </a:p>
          <a:p>
            <a:r>
              <a:rPr lang="es-MX" sz="2000" dirty="0" smtClean="0">
                <a:solidFill>
                  <a:srgbClr val="FF0000"/>
                </a:solidFill>
                <a:latin typeface="Arial Narrow" pitchFamily="34" charset="0"/>
              </a:rPr>
              <a:t>Debido </a:t>
            </a:r>
            <a:r>
              <a:rPr lang="es-MX" sz="2000" dirty="0">
                <a:solidFill>
                  <a:srgbClr val="FF0000"/>
                </a:solidFill>
                <a:latin typeface="Arial Narrow" pitchFamily="34" charset="0"/>
              </a:rPr>
              <a:t>a los daños que están ocasionando en la salud, el consumo de alimentos industriales y de origen extranjeros trazar acciones inmediatas para el rechazo de las empresa que producen esos alimentos.</a:t>
            </a:r>
          </a:p>
          <a:p>
            <a:r>
              <a:rPr lang="es-MX" sz="2000" dirty="0">
                <a:solidFill>
                  <a:srgbClr val="FF0000"/>
                </a:solidFill>
                <a:latin typeface="Arial Narrow" pitchFamily="34" charset="0"/>
              </a:rPr>
              <a:t>Trazar acciones inmediatas para evitar el consumo de refrescos y jugos embotellados en la comunidad.</a:t>
            </a:r>
          </a:p>
          <a:p>
            <a:r>
              <a:rPr lang="es-MX" sz="2000" dirty="0">
                <a:solidFill>
                  <a:srgbClr val="FF0000"/>
                </a:solidFill>
                <a:latin typeface="Arial Narrow" pitchFamily="34" charset="0"/>
              </a:rPr>
              <a:t>Trazar acciones inmediatas para la producción de alimentos construyendo huertos comunitarios.</a:t>
            </a:r>
          </a:p>
          <a:p>
            <a:r>
              <a:rPr lang="es-MX" sz="2000" dirty="0">
                <a:solidFill>
                  <a:srgbClr val="FF0000"/>
                </a:solidFill>
                <a:latin typeface="Arial Narrow" pitchFamily="34" charset="0"/>
              </a:rPr>
              <a:t>Organizar en lo inmediato una Asamblea Comunitaria Permanente(ACP) para tomar acuerdos para solución de los problemas</a:t>
            </a:r>
            <a:r>
              <a:rPr lang="es-MX" sz="2000" b="1" dirty="0" smtClean="0"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r>
              <a:rPr lang="es-MX" sz="1600" b="1" dirty="0" smtClean="0">
                <a:latin typeface="Arial Narrow" pitchFamily="34" charset="0"/>
              </a:rPr>
              <a:t>PLANEACION CRÍTICA</a:t>
            </a:r>
          </a:p>
          <a:p>
            <a:pPr marL="0" lvl="0" indent="0">
              <a:buNone/>
            </a:pPr>
            <a:r>
              <a:rPr lang="es-MX" sz="1600" b="1" dirty="0" smtClean="0">
                <a:latin typeface="Arial Narrow" pitchFamily="34" charset="0"/>
              </a:rPr>
              <a:t>CONVERSATORIOS </a:t>
            </a:r>
            <a:r>
              <a:rPr lang="es-MX" sz="1600" b="1" dirty="0">
                <a:latin typeface="Arial Narrow" pitchFamily="34" charset="0"/>
              </a:rPr>
              <a:t>Y ACCIONES PARA TRANSFORMAR:</a:t>
            </a:r>
            <a:endParaRPr lang="es-MX" sz="1600" dirty="0">
              <a:latin typeface="Arial Narrow" pitchFamily="34" charset="0"/>
            </a:endParaRPr>
          </a:p>
          <a:p>
            <a:r>
              <a:rPr lang="es-MX" sz="1600" dirty="0">
                <a:latin typeface="Arial Narrow" pitchFamily="34" charset="0"/>
              </a:rPr>
              <a:t>Conversatorios</a:t>
            </a:r>
          </a:p>
          <a:p>
            <a:r>
              <a:rPr lang="es-MX" sz="1600" dirty="0">
                <a:latin typeface="Arial Narrow" pitchFamily="34" charset="0"/>
              </a:rPr>
              <a:t>Diagnóstico: existencia y uso actual del agua en la comunidad</a:t>
            </a:r>
          </a:p>
          <a:p>
            <a:r>
              <a:rPr lang="es-MX" sz="1600" dirty="0">
                <a:latin typeface="Arial Narrow" pitchFamily="34" charset="0"/>
              </a:rPr>
              <a:t>Desarrollo: a) Estrategias, b) actividades, c) recursos </a:t>
            </a:r>
          </a:p>
          <a:p>
            <a:r>
              <a:rPr lang="es-MX" sz="1600" dirty="0">
                <a:latin typeface="Arial Narrow" pitchFamily="34" charset="0"/>
              </a:rPr>
              <a:t>tiempo </a:t>
            </a:r>
          </a:p>
          <a:p>
            <a:r>
              <a:rPr lang="es-MX" sz="1600" dirty="0">
                <a:latin typeface="Arial Narrow" pitchFamily="34" charset="0"/>
              </a:rPr>
              <a:t>Evaluación y seguimiento de los conversatorios y acciones que transforman</a:t>
            </a:r>
            <a:r>
              <a:rPr lang="es-MX" sz="1600" dirty="0" smtClean="0">
                <a:latin typeface="Arial Narrow" pitchFamily="34" charset="0"/>
              </a:rPr>
              <a:t>.</a:t>
            </a:r>
          </a:p>
          <a:p>
            <a:pPr marL="0" lvl="0" indent="0">
              <a:buNone/>
            </a:pPr>
            <a:r>
              <a:rPr lang="es-MX" sz="1600" b="1" dirty="0" smtClean="0">
                <a:latin typeface="Arial Narrow" pitchFamily="34" charset="0"/>
              </a:rPr>
              <a:t>EVALUACION </a:t>
            </a:r>
            <a:r>
              <a:rPr lang="es-MX" sz="1600" b="1" dirty="0">
                <a:latin typeface="Arial Narrow" pitchFamily="34" charset="0"/>
              </a:rPr>
              <a:t>Y SEGUIMIENTO DEL PROYECTO</a:t>
            </a:r>
            <a:endParaRPr lang="es-MX" sz="1600" dirty="0">
              <a:latin typeface="Arial Narrow" pitchFamily="34" charset="0"/>
            </a:endParaRPr>
          </a:p>
          <a:p>
            <a:pPr marL="0" indent="0">
              <a:buNone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6242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NewsGoth BT" pitchFamily="34" charset="0"/>
              </a:rPr>
              <a:t>ORDEN DEL DÍA</a:t>
            </a:r>
            <a:endParaRPr lang="es-MX" sz="2000" b="1" dirty="0">
              <a:latin typeface="NewsGoth B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s-MX" sz="1400" b="1" dirty="0" smtClean="0">
                <a:latin typeface="NewsGoth BT" pitchFamily="34" charset="0"/>
              </a:rPr>
              <a:t>REGISTRO DE ASISTENCIA</a:t>
            </a:r>
          </a:p>
          <a:p>
            <a:pPr marL="514350" indent="-514350">
              <a:buAutoNum type="arabicPeriod"/>
            </a:pPr>
            <a:r>
              <a:rPr lang="es-MX" sz="1400" b="1" dirty="0" smtClean="0">
                <a:latin typeface="NewsGoth BT" pitchFamily="34" charset="0"/>
              </a:rPr>
              <a:t>INAUGURACIÓN E INSTALACIÓN DE LOS TRABAJOS</a:t>
            </a:r>
          </a:p>
          <a:p>
            <a:pPr marL="514350" indent="-514350">
              <a:buAutoNum type="arabicPeriod"/>
            </a:pPr>
            <a:r>
              <a:rPr lang="es-MX" sz="1400" b="1" dirty="0" smtClean="0">
                <a:latin typeface="NewsGoth BT" pitchFamily="34" charset="0"/>
              </a:rPr>
              <a:t>NOMBRAR A DOS RELATORES</a:t>
            </a:r>
          </a:p>
          <a:p>
            <a:pPr marL="514350" indent="-514350">
              <a:buAutoNum type="arabicPeriod"/>
            </a:pPr>
            <a:r>
              <a:rPr lang="es-MX" sz="1400" b="1" dirty="0" smtClean="0">
                <a:latin typeface="NewsGoth BT" pitchFamily="34" charset="0"/>
              </a:rPr>
              <a:t>INFORMACIÓN:</a:t>
            </a:r>
          </a:p>
          <a:p>
            <a:pPr marL="400050" lvl="1" indent="0">
              <a:buNone/>
            </a:pPr>
            <a:r>
              <a:rPr lang="es-MX" sz="1400" b="1" dirty="0" smtClean="0">
                <a:latin typeface="NewsGoth BT" pitchFamily="34" charset="0"/>
              </a:rPr>
              <a:t>  NACIONAL. Ruta Pedagógica de la CNTE</a:t>
            </a:r>
          </a:p>
          <a:p>
            <a:pPr marL="400050" lvl="1" indent="0">
              <a:buNone/>
            </a:pPr>
            <a:r>
              <a:rPr lang="es-MX" sz="1400" b="1" dirty="0" smtClean="0">
                <a:latin typeface="NewsGoth BT" pitchFamily="34" charset="0"/>
              </a:rPr>
              <a:t>  ESTATAL. </a:t>
            </a:r>
            <a:r>
              <a:rPr lang="es-MX" sz="1400" dirty="0" smtClean="0">
                <a:latin typeface="NewsGoth BT" pitchFamily="34" charset="0"/>
              </a:rPr>
              <a:t>1. </a:t>
            </a:r>
            <a:r>
              <a:rPr lang="es-MX" sz="1400" b="1" dirty="0">
                <a:latin typeface="NewsGoth BT" pitchFamily="34" charset="0"/>
              </a:rPr>
              <a:t>A</a:t>
            </a:r>
            <a:r>
              <a:rPr lang="es-MX" sz="1400" b="1" dirty="0" smtClean="0">
                <a:latin typeface="NewsGoth BT" pitchFamily="34" charset="0"/>
              </a:rPr>
              <a:t>ctividades a nivel estatal</a:t>
            </a:r>
          </a:p>
          <a:p>
            <a:pPr marL="400050" lvl="1" indent="0">
              <a:buNone/>
            </a:pPr>
            <a:r>
              <a:rPr lang="es-MX" sz="1400" b="1" dirty="0">
                <a:latin typeface="NewsGoth BT" pitchFamily="34" charset="0"/>
              </a:rPr>
              <a:t>	</a:t>
            </a:r>
            <a:r>
              <a:rPr lang="es-MX" sz="1400" b="1" dirty="0" smtClean="0">
                <a:latin typeface="NewsGoth BT" pitchFamily="34" charset="0"/>
              </a:rPr>
              <a:t>       </a:t>
            </a:r>
            <a:r>
              <a:rPr lang="es-MX" sz="1400" dirty="0" smtClean="0">
                <a:latin typeface="NewsGoth BT" pitchFamily="34" charset="0"/>
              </a:rPr>
              <a:t>2</a:t>
            </a:r>
            <a:r>
              <a:rPr lang="es-MX" sz="1400" b="1" dirty="0" smtClean="0">
                <a:latin typeface="NewsGoth BT" pitchFamily="34" charset="0"/>
              </a:rPr>
              <a:t>. Ruta Pedagógica de la Sección VII Chiapas</a:t>
            </a:r>
          </a:p>
          <a:p>
            <a:pPr marL="800100" lvl="2" indent="0">
              <a:buNone/>
            </a:pPr>
            <a:r>
              <a:rPr lang="es-MX" sz="1400" dirty="0" smtClean="0">
                <a:latin typeface="NewsGoth BT" pitchFamily="34" charset="0"/>
              </a:rPr>
              <a:t>          3. </a:t>
            </a:r>
            <a:r>
              <a:rPr lang="es-MX" sz="1400" b="1" dirty="0" smtClean="0">
                <a:latin typeface="NewsGoth BT" pitchFamily="34" charset="0"/>
              </a:rPr>
              <a:t>Aspecto organizativo  del nivel</a:t>
            </a:r>
          </a:p>
          <a:p>
            <a:pPr marL="800100" lvl="2" indent="0">
              <a:buNone/>
            </a:pPr>
            <a:r>
              <a:rPr lang="es-MX" sz="1050" dirty="0">
                <a:latin typeface="NewsGoth BT" pitchFamily="34" charset="0"/>
              </a:rPr>
              <a:t> </a:t>
            </a:r>
            <a:r>
              <a:rPr lang="es-MX" sz="1050" dirty="0" smtClean="0">
                <a:latin typeface="NewsGoth BT" pitchFamily="34" charset="0"/>
              </a:rPr>
              <a:t>                  </a:t>
            </a:r>
            <a:r>
              <a:rPr lang="es-MX" sz="1200" u="sng" dirty="0" smtClean="0">
                <a:latin typeface="NewsGoth BT" pitchFamily="34" charset="0"/>
              </a:rPr>
              <a:t>REESTRUCTURAR LA COMISIÓN ESTATAL</a:t>
            </a:r>
          </a:p>
          <a:p>
            <a:pPr marL="800100" lvl="2" indent="0">
              <a:buNone/>
            </a:pPr>
            <a:r>
              <a:rPr lang="es-MX" sz="1200" dirty="0" smtClean="0">
                <a:latin typeface="NewsGoth BT" pitchFamily="34" charset="0"/>
              </a:rPr>
              <a:t>                </a:t>
            </a:r>
            <a:r>
              <a:rPr lang="es-MX" sz="1400" dirty="0" smtClean="0">
                <a:latin typeface="NewsGoth BT" pitchFamily="34" charset="0"/>
              </a:rPr>
              <a:t>Nombrar a 5 representantes a nivel estatal</a:t>
            </a:r>
          </a:p>
          <a:p>
            <a:pPr marL="800100" lvl="2" indent="0">
              <a:buNone/>
            </a:pPr>
            <a:r>
              <a:rPr lang="es-MX" sz="1400" dirty="0" smtClean="0">
                <a:latin typeface="NewsGoth BT" pitchFamily="34" charset="0"/>
              </a:rPr>
              <a:t>              Nombrar a 2 representantes por región</a:t>
            </a:r>
          </a:p>
          <a:p>
            <a:pPr marL="800100" lvl="2" indent="0">
              <a:buNone/>
            </a:pPr>
            <a:r>
              <a:rPr lang="es-MX" sz="1400" dirty="0">
                <a:latin typeface="NewsGoth BT" pitchFamily="34" charset="0"/>
              </a:rPr>
              <a:t> </a:t>
            </a:r>
            <a:r>
              <a:rPr lang="es-MX" sz="1400" dirty="0" smtClean="0">
                <a:latin typeface="NewsGoth BT" pitchFamily="34" charset="0"/>
              </a:rPr>
              <a:t>             Nombrar a 2 representantes por delegación</a:t>
            </a:r>
          </a:p>
          <a:p>
            <a:pPr marL="800100" lvl="2" indent="0">
              <a:buNone/>
            </a:pPr>
            <a:r>
              <a:rPr lang="es-MX" sz="1400" dirty="0">
                <a:latin typeface="NewsGoth BT" pitchFamily="34" charset="0"/>
              </a:rPr>
              <a:t> </a:t>
            </a:r>
            <a:r>
              <a:rPr lang="es-MX" sz="1400" dirty="0" smtClean="0">
                <a:latin typeface="NewsGoth BT" pitchFamily="34" charset="0"/>
              </a:rPr>
              <a:t>             Nombrar a 1 representante por escuela</a:t>
            </a:r>
          </a:p>
          <a:p>
            <a:pPr marL="800100" lvl="2" indent="0">
              <a:buNone/>
            </a:pPr>
            <a:r>
              <a:rPr lang="es-MX" sz="1400" dirty="0">
                <a:latin typeface="NewsGoth BT" pitchFamily="34" charset="0"/>
              </a:rPr>
              <a:t> </a:t>
            </a:r>
            <a:r>
              <a:rPr lang="es-MX" sz="1400" dirty="0" smtClean="0">
                <a:latin typeface="NewsGoth BT" pitchFamily="34" charset="0"/>
              </a:rPr>
              <a:t>             Organizar los TEEA 2016-2017</a:t>
            </a:r>
          </a:p>
          <a:p>
            <a:pPr marL="1257300" lvl="3" indent="0">
              <a:buNone/>
            </a:pPr>
            <a:r>
              <a:rPr lang="es-MX" sz="1400" dirty="0" smtClean="0">
                <a:latin typeface="NewsGoth BT" pitchFamily="34" charset="0"/>
              </a:rPr>
              <a:t>  4. </a:t>
            </a:r>
            <a:r>
              <a:rPr lang="es-MX" sz="1400" b="1" dirty="0" smtClean="0">
                <a:latin typeface="NewsGoth BT" pitchFamily="34" charset="0"/>
              </a:rPr>
              <a:t>Aspecto Pedagógico del nivel</a:t>
            </a:r>
          </a:p>
          <a:p>
            <a:pPr marL="1257300" lvl="3" indent="0">
              <a:buNone/>
            </a:pPr>
            <a:r>
              <a:rPr lang="es-MX" sz="1200" dirty="0">
                <a:latin typeface="NewsGoth BT" pitchFamily="34" charset="0"/>
              </a:rPr>
              <a:t> </a:t>
            </a:r>
            <a:r>
              <a:rPr lang="es-MX" sz="1200" dirty="0" smtClean="0">
                <a:latin typeface="NewsGoth BT" pitchFamily="34" charset="0"/>
              </a:rPr>
              <a:t>       </a:t>
            </a:r>
            <a:r>
              <a:rPr lang="es-MX" sz="1200" u="sng" dirty="0" smtClean="0">
                <a:latin typeface="NewsGoth BT" pitchFamily="34" charset="0"/>
              </a:rPr>
              <a:t>AVANCES EN CUANTO A:</a:t>
            </a:r>
          </a:p>
          <a:p>
            <a:pPr lvl="3" indent="-342900">
              <a:buFont typeface="Wingdings" pitchFamily="2" charset="2"/>
              <a:buChar char="ü"/>
            </a:pPr>
            <a:r>
              <a:rPr lang="es-MX" sz="1400" dirty="0" smtClean="0">
                <a:latin typeface="NewsGoth BT" pitchFamily="34" charset="0"/>
              </a:rPr>
              <a:t>Diagnostico </a:t>
            </a:r>
            <a:r>
              <a:rPr lang="es-MX" sz="1400" dirty="0">
                <a:latin typeface="NewsGoth BT" pitchFamily="34" charset="0"/>
              </a:rPr>
              <a:t>escolar participativo y crítico: </a:t>
            </a:r>
            <a:r>
              <a:rPr lang="es-MX" sz="1400" dirty="0" smtClean="0">
                <a:latin typeface="NewsGoth BT" pitchFamily="34" charset="0"/>
              </a:rPr>
              <a:t>Etapa </a:t>
            </a:r>
            <a:r>
              <a:rPr lang="es-MX" sz="1400" dirty="0">
                <a:latin typeface="NewsGoth BT" pitchFamily="34" charset="0"/>
              </a:rPr>
              <a:t>de </a:t>
            </a:r>
            <a:r>
              <a:rPr lang="es-MX" sz="1400" dirty="0" smtClean="0">
                <a:latin typeface="NewsGoth BT" pitchFamily="34" charset="0"/>
              </a:rPr>
              <a:t>sensibilización</a:t>
            </a:r>
          </a:p>
          <a:p>
            <a:pPr lvl="3" indent="-342900">
              <a:buFont typeface="Wingdings" pitchFamily="2" charset="2"/>
              <a:buChar char="ü"/>
            </a:pPr>
            <a:r>
              <a:rPr lang="es-MX" sz="1400" dirty="0" smtClean="0">
                <a:latin typeface="NewsGoth BT" pitchFamily="34" charset="0"/>
              </a:rPr>
              <a:t>Cuadernillo 1. Contexto </a:t>
            </a:r>
            <a:r>
              <a:rPr lang="es-MX" sz="1400" dirty="0">
                <a:latin typeface="NewsGoth BT" pitchFamily="34" charset="0"/>
              </a:rPr>
              <a:t>de  la política educativa </a:t>
            </a:r>
            <a:r>
              <a:rPr lang="es-MX" sz="1400" dirty="0" smtClean="0">
                <a:latin typeface="NewsGoth BT" pitchFamily="34" charset="0"/>
              </a:rPr>
              <a:t>actual</a:t>
            </a:r>
          </a:p>
          <a:p>
            <a:pPr lvl="3" indent="-342900">
              <a:buFont typeface="Wingdings" pitchFamily="2" charset="2"/>
              <a:buChar char="ü"/>
            </a:pPr>
            <a:r>
              <a:rPr lang="es-MX" sz="1400" dirty="0" smtClean="0">
                <a:latin typeface="NewsGoth BT" pitchFamily="34" charset="0"/>
              </a:rPr>
              <a:t>Cuadernillo 2.  Principios </a:t>
            </a:r>
            <a:r>
              <a:rPr lang="es-MX" sz="1400" dirty="0">
                <a:latin typeface="NewsGoth BT" pitchFamily="34" charset="0"/>
              </a:rPr>
              <a:t>y finalidades de la educación que necesitamos los </a:t>
            </a:r>
            <a:r>
              <a:rPr lang="es-MX" sz="1400" dirty="0" smtClean="0">
                <a:latin typeface="NewsGoth BT" pitchFamily="34" charset="0"/>
              </a:rPr>
              <a:t>chiapanec@s</a:t>
            </a:r>
          </a:p>
          <a:p>
            <a:pPr marL="1257300" lvl="3" indent="0">
              <a:buNone/>
            </a:pPr>
            <a:r>
              <a:rPr lang="es-MX" sz="1400" dirty="0">
                <a:latin typeface="NewsGoth BT" pitchFamily="34" charset="0"/>
              </a:rPr>
              <a:t> </a:t>
            </a:r>
            <a:r>
              <a:rPr lang="es-MX" sz="1400" dirty="0" smtClean="0">
                <a:latin typeface="NewsGoth BT" pitchFamily="34" charset="0"/>
              </a:rPr>
              <a:t>      </a:t>
            </a:r>
            <a:r>
              <a:rPr lang="es-MX" sz="1200" u="sng" dirty="0" smtClean="0">
                <a:latin typeface="NewsGoth BT" pitchFamily="34" charset="0"/>
              </a:rPr>
              <a:t>CONSTRUIR PROPUESTAS EDUCATIVAS ALTERNATIVAS(PROYECTO PEDAGÓGICOS</a:t>
            </a:r>
            <a:r>
              <a:rPr lang="es-MX" sz="1200" dirty="0" smtClean="0">
                <a:latin typeface="NewsGoth BT" pitchFamily="34" charset="0"/>
              </a:rPr>
              <a:t>)</a:t>
            </a:r>
          </a:p>
          <a:p>
            <a:pPr marL="400050" lvl="1" indent="0">
              <a:buNone/>
            </a:pPr>
            <a:r>
              <a:rPr lang="es-MX" sz="1400" b="1" dirty="0" smtClean="0">
                <a:latin typeface="NewsGoth BT" pitchFamily="34" charset="0"/>
              </a:rPr>
              <a:t>    Regional</a:t>
            </a:r>
          </a:p>
          <a:p>
            <a:pPr marL="0" indent="0">
              <a:buNone/>
            </a:pPr>
            <a:r>
              <a:rPr lang="es-MX" sz="1400" b="1" dirty="0" smtClean="0">
                <a:latin typeface="NewsGoth BT" pitchFamily="34" charset="0"/>
              </a:rPr>
              <a:t>5. </a:t>
            </a:r>
            <a:r>
              <a:rPr lang="es-MX" sz="1200" b="1" dirty="0" smtClean="0">
                <a:latin typeface="NewsGoth BT" pitchFamily="34" charset="0"/>
              </a:rPr>
              <a:t>ANÁLISIS, PROPUESTAS Y TAREAS</a:t>
            </a:r>
          </a:p>
          <a:p>
            <a:pPr marL="0" indent="0">
              <a:buNone/>
            </a:pPr>
            <a:r>
              <a:rPr lang="es-MX" sz="1200" b="1" dirty="0" smtClean="0">
                <a:latin typeface="NewsGoth BT" pitchFamily="34" charset="0"/>
              </a:rPr>
              <a:t>6. CLAUSURA </a:t>
            </a:r>
          </a:p>
          <a:p>
            <a:pPr marL="0" indent="0">
              <a:buNone/>
            </a:pPr>
            <a:r>
              <a:rPr lang="es-MX" sz="1200" b="1" dirty="0" smtClean="0">
                <a:latin typeface="NewsGoth BT" pitchFamily="34" charset="0"/>
              </a:rPr>
              <a:t>7. HIMNO VENCEREMOS</a:t>
            </a:r>
          </a:p>
          <a:p>
            <a:pPr marL="1771650" lvl="3" indent="-514350">
              <a:buFont typeface="+mj-lt"/>
              <a:buAutoNum type="alphaLcParenR"/>
            </a:pPr>
            <a:endParaRPr lang="es-MX" sz="1300" dirty="0" smtClean="0">
              <a:latin typeface="NewsGoth BT" pitchFamily="34" charset="0"/>
            </a:endParaRPr>
          </a:p>
          <a:p>
            <a:pPr marL="514350" indent="-514350">
              <a:buAutoNum type="arabicPeriod"/>
            </a:pPr>
            <a:endParaRPr lang="es-MX" sz="1300" dirty="0" smtClean="0">
              <a:latin typeface="NewsGoth BT" pitchFamily="34" charset="0"/>
            </a:endParaRPr>
          </a:p>
          <a:p>
            <a:pPr marL="514350" indent="-514350">
              <a:buAutoNum type="arabicPeriod"/>
            </a:pPr>
            <a:endParaRPr lang="es-MX" sz="1300" dirty="0" smtClean="0">
              <a:latin typeface="NewsGoth BT" pitchFamily="34" charset="0"/>
            </a:endParaRPr>
          </a:p>
          <a:p>
            <a:endParaRPr lang="es-MX" sz="1300" dirty="0">
              <a:latin typeface="News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06090"/>
          </a:xfrm>
        </p:spPr>
        <p:txBody>
          <a:bodyPr>
            <a:normAutofit/>
          </a:bodyPr>
          <a:lstStyle/>
          <a:p>
            <a:r>
              <a:rPr lang="es-MX" sz="2500" dirty="0" smtClean="0">
                <a:latin typeface="Geometr706 BlkCn BT" pitchFamily="34" charset="0"/>
              </a:rPr>
              <a:t>ACTIVIDADES  A NIVEL ESTATAL</a:t>
            </a:r>
            <a:endParaRPr lang="es-MX" sz="2500" dirty="0">
              <a:latin typeface="Geometr706 BlkCn BT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1844824"/>
            <a:ext cx="8229600" cy="36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Arial Narrow" pitchFamily="34" charset="0"/>
              </a:rPr>
              <a:t> 7 de septiembre de 2016 1er foro de supervisores y jefes de sector, Tuxtla Gutiérrez, Chiapas.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Arial Narrow" pitchFamily="34" charset="0"/>
              </a:rPr>
              <a:t>19 de septiembre de 2016, foro Estatal: Propuestas educativas alternativas en Chiapas: Hacia la articulación del Proyecto de Educación Democrática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Arial Narrow" pitchFamily="34" charset="0"/>
              </a:rPr>
              <a:t>21 de octubre de 2016 reunión con el nivel de Educación Especial.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Arial Narrow" pitchFamily="34" charset="0"/>
              </a:rPr>
              <a:t>24 de octubre de 2016 reunión con el nivel de Homologados.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Arial Narrow" pitchFamily="34" charset="0"/>
              </a:rPr>
              <a:t>26 de octubre de 2016 reunión con la Sección 40.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Arial Narrow" pitchFamily="34" charset="0"/>
              </a:rPr>
              <a:t>27 de octubre de 2016 reunión con Supervisores y jefes de sector.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Arial Narrow" pitchFamily="34" charset="0"/>
              </a:rPr>
              <a:t>5 de noviembre foro educativo con en la Región Maya-Chol.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Arial Narrow" pitchFamily="34" charset="0"/>
              </a:rPr>
              <a:t>22, 29 de octubre y 12 de noviembre de 2016, reunión con coordinadores regionales del proyecto.</a:t>
            </a:r>
            <a:endParaRPr lang="es-MX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:\Users\user\Desktop\Nueva carpeta\Nueva carpeta (7)\Nueva carpeta (6)\IMG-20161005-WA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4885844" cy="32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ueva carpeta\Nueva carpeta (7)\Nueva carpeta (6)\IMG-20161005-WA00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25" y="34846"/>
            <a:ext cx="4855375" cy="32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Nueva carpeta\Nueva carpeta (7)\Nueva carpeta (6)\IMG-20161005-WA0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1218"/>
            <a:ext cx="4355976" cy="35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Nueva carpeta\Nueva carpeta (7)\Nueva carpeta (6)\IMG-20161005-WA00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1466"/>
            <a:ext cx="4788024" cy="35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5" name="Picture 3" descr="C:\Users\user\Desktop\Nueva carpeta\Nueva carpeta (7)\Nueva carpeta (6)\IMG-20161005-WA0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25377"/>
            <a:ext cx="4914737" cy="32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Nueva carpeta\Nueva carpeta (7)\Nueva carpeta (6)\IMG-20161005-WA0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02" y="3291197"/>
            <a:ext cx="5367690" cy="35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Nueva carpeta\Nueva carpeta (7)\Nueva carpeta (6)\IMG-20161005-WA0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681"/>
            <a:ext cx="4626705" cy="35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Nueva carpeta\Nueva carpeta (7)\Nueva carpeta (6)\IMG-20161005-WA0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85" y="-33294"/>
            <a:ext cx="4219515" cy="332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5199901" cy="297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5255432" cy="288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2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2800" dirty="0" smtClean="0">
                <a:latin typeface="Geometr706 BlkCn BT" pitchFamily="34" charset="0"/>
              </a:rPr>
              <a:t>PROPUESTAS DE TRABAJO, ACUERDOS Y TAREAS</a:t>
            </a:r>
            <a:br>
              <a:rPr lang="es-MX" sz="2800" dirty="0" smtClean="0">
                <a:latin typeface="Geometr706 BlkCn BT" pitchFamily="34" charset="0"/>
              </a:rPr>
            </a:br>
            <a:endParaRPr lang="es-MX" sz="2800" dirty="0">
              <a:latin typeface="Geometr706 BlkCn B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 smtClean="0"/>
              <a:t>1. Revisar y replantear nuestra participación como sección VII al 3er. Foro Nacional de la CNTE.</a:t>
            </a:r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2. Realizar el 2do Taller Estatal de Educación Alternativa: </a:t>
            </a:r>
            <a:r>
              <a:rPr lang="es-MX" sz="2400" i="1" dirty="0" smtClean="0"/>
              <a:t>«Hacia la construcción del Proyecto de Educación Democrática en Chiapas» 12, 13 y 14 de enero de 2017, Tuxtla Gutiérrez, Chiapas.</a:t>
            </a:r>
          </a:p>
          <a:p>
            <a:pPr marL="0" indent="0">
              <a:buNone/>
            </a:pPr>
            <a:endParaRPr lang="es-MX" sz="2400" i="1" dirty="0" smtClean="0"/>
          </a:p>
          <a:p>
            <a:pPr marL="0" indent="0">
              <a:buNone/>
            </a:pPr>
            <a:r>
              <a:rPr lang="es-MX" sz="2400" i="1" dirty="0" smtClean="0"/>
              <a:t>3. Los coordinadores del proyecto deben  construir un anteproyecto regional.</a:t>
            </a:r>
            <a:endParaRPr lang="es-MX" sz="2400" i="1" dirty="0"/>
          </a:p>
        </p:txBody>
      </p:sp>
    </p:spTree>
    <p:extLst>
      <p:ext uri="{BB962C8B-B14F-4D97-AF65-F5344CB8AC3E}">
        <p14:creationId xmlns:p14="http://schemas.microsoft.com/office/powerpoint/2010/main" val="16401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Geometr706 BlkCn BT" pitchFamily="34" charset="0"/>
              </a:rPr>
              <a:t>RUTA PEDAGOGÍCA CNTE CHIAPAS 2016-2017</a:t>
            </a:r>
            <a:endParaRPr lang="es-MX" sz="3200" dirty="0">
              <a:latin typeface="Geometr706 BlkCn B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400" b="1" dirty="0"/>
              <a:t>  </a:t>
            </a:r>
            <a:r>
              <a:rPr lang="es-MX" sz="1400" b="1" dirty="0" smtClean="0"/>
              <a:t>OBJETIVO </a:t>
            </a:r>
            <a:endParaRPr lang="es-MX" sz="1400" dirty="0"/>
          </a:p>
          <a:p>
            <a:pPr marL="0" indent="0">
              <a:buNone/>
            </a:pPr>
            <a:r>
              <a:rPr lang="es-MX" sz="1400" dirty="0" smtClean="0"/>
              <a:t>Reorganizar, fortalecer y dar seguimiento a  </a:t>
            </a:r>
            <a:r>
              <a:rPr lang="es-MX" sz="1400" dirty="0"/>
              <a:t>los trabajos para la construcción del Proyecto de Educación Alternativa en el ciclo escolar 2016-2017</a:t>
            </a:r>
            <a:r>
              <a:rPr lang="es-MX" sz="1400" dirty="0" smtClean="0"/>
              <a:t>.</a:t>
            </a:r>
            <a:r>
              <a:rPr lang="es-MX" sz="1400" dirty="0"/>
              <a:t> </a:t>
            </a:r>
            <a:endParaRPr lang="es-MX" sz="1400" dirty="0" smtClean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b="1" dirty="0"/>
              <a:t>PARTICIPANTES</a:t>
            </a:r>
            <a:endParaRPr lang="es-MX" sz="1400" dirty="0"/>
          </a:p>
          <a:p>
            <a:pPr marL="0" indent="0">
              <a:buNone/>
            </a:pPr>
            <a:r>
              <a:rPr lang="es-MX" sz="1400" dirty="0"/>
              <a:t>Estudiantes, docentes de los niveles educativos, padres de familia, organizaciones sociales, políticas, estudiantiles, obreras, empresarios, campesinas, religiosas, colectivos</a:t>
            </a:r>
            <a:r>
              <a:rPr lang="es-MX" sz="1400" dirty="0" smtClean="0"/>
              <a:t>.</a:t>
            </a:r>
          </a:p>
          <a:p>
            <a:pPr marL="0" indent="0">
              <a:buNone/>
            </a:pPr>
            <a:endParaRPr lang="es-MX" sz="1400" dirty="0"/>
          </a:p>
          <a:p>
            <a:pPr marL="0" lvl="0" indent="0">
              <a:buNone/>
            </a:pPr>
            <a:r>
              <a:rPr lang="es-MX" sz="1400" b="1" dirty="0"/>
              <a:t>RUTA NACIONAL DE LA </a:t>
            </a:r>
            <a:r>
              <a:rPr lang="es-MX" sz="1400" b="1" dirty="0" smtClean="0"/>
              <a:t>CNTE</a:t>
            </a:r>
            <a:r>
              <a:rPr lang="es-MX" sz="1400" dirty="0"/>
              <a:t>  </a:t>
            </a:r>
            <a:r>
              <a:rPr lang="es-MX" sz="1400" dirty="0" smtClean="0">
                <a:effectLst/>
              </a:rPr>
              <a:t> </a:t>
            </a:r>
            <a:r>
              <a:rPr lang="es-MX" sz="1400" dirty="0"/>
              <a:t> </a:t>
            </a:r>
            <a:r>
              <a:rPr lang="es-MX" sz="1400" dirty="0" smtClean="0">
                <a:effectLst/>
              </a:rPr>
              <a:t/>
            </a:r>
            <a:br>
              <a:rPr lang="es-MX" sz="1400" dirty="0" smtClean="0">
                <a:effectLst/>
              </a:rPr>
            </a:br>
            <a:r>
              <a:rPr lang="es-MX" sz="1400" dirty="0"/>
              <a:t>El Bloque Democrático de la Sección VII del SNTE-CNTE será parte de la ruta pedagógica trazada por la CNTE a nivel nacional participando en las actividades organizativas en función de la ruta establecida que comprenden:</a:t>
            </a:r>
          </a:p>
          <a:p>
            <a:pPr marL="0" indent="0">
              <a:buNone/>
            </a:pPr>
            <a:r>
              <a:rPr lang="es-MX" sz="1400" dirty="0"/>
              <a:t> </a:t>
            </a:r>
            <a:r>
              <a:rPr lang="es-MX" sz="1400" dirty="0" smtClean="0"/>
              <a:t>Las </a:t>
            </a:r>
            <a:r>
              <a:rPr lang="es-MX" sz="1400" dirty="0"/>
              <a:t>reuniones de las comisiones de educación en la ciudad de México.</a:t>
            </a:r>
          </a:p>
          <a:p>
            <a:pPr marL="0" lvl="0" indent="0">
              <a:buNone/>
            </a:pPr>
            <a:r>
              <a:rPr lang="es-MX" sz="1400" dirty="0"/>
              <a:t>Las reuniones de sistematización nacional.</a:t>
            </a:r>
          </a:p>
          <a:p>
            <a:pPr marL="0" lvl="0" indent="0">
              <a:buNone/>
            </a:pPr>
            <a:r>
              <a:rPr lang="es-MX" sz="1400" dirty="0"/>
              <a:t>Los foros nacionales. </a:t>
            </a:r>
          </a:p>
          <a:p>
            <a:pPr marL="0" lvl="0" indent="0">
              <a:buNone/>
            </a:pPr>
            <a:r>
              <a:rPr lang="es-MX" sz="1400" dirty="0"/>
              <a:t>Congreso Nacional de Educación Democrática.</a:t>
            </a:r>
          </a:p>
          <a:p>
            <a:pPr marL="0" indent="0">
              <a:buNone/>
            </a:pPr>
            <a:r>
              <a:rPr lang="es-MX" sz="1400" dirty="0"/>
              <a:t> </a:t>
            </a:r>
            <a:r>
              <a:rPr lang="es-MX" sz="1400" dirty="0" smtClean="0"/>
              <a:t>En </a:t>
            </a:r>
            <a:r>
              <a:rPr lang="es-MX" sz="1400" dirty="0"/>
              <a:t>la ruta trazada para esta etapa los docentes de base, coordinadores regionales,  delegacionales y la comisión pedagógica estatal asistirán y participarán en la organización  de los eventos nacionales de la CNTE.</a:t>
            </a:r>
          </a:p>
          <a:p>
            <a:pPr marL="0" indent="0">
              <a:buNone/>
            </a:pPr>
            <a:r>
              <a:rPr lang="es-MX" sz="1400" dirty="0"/>
              <a:t> </a:t>
            </a:r>
            <a:r>
              <a:rPr lang="es-MX" sz="1400" b="1" dirty="0" smtClean="0"/>
              <a:t>Agenda </a:t>
            </a:r>
            <a:endParaRPr lang="es-MX" sz="1400" dirty="0"/>
          </a:p>
          <a:p>
            <a:pPr marL="0" lvl="0" indent="0">
              <a:buNone/>
            </a:pPr>
            <a:r>
              <a:rPr lang="es-MX" sz="1400" dirty="0"/>
              <a:t>3er foro nacional: </a:t>
            </a:r>
            <a:r>
              <a:rPr lang="es-MX" sz="1400" dirty="0" smtClean="0"/>
              <a:t>10 </a:t>
            </a:r>
            <a:r>
              <a:rPr lang="es-MX" sz="1400" dirty="0"/>
              <a:t>y </a:t>
            </a:r>
            <a:r>
              <a:rPr lang="es-MX" sz="1400" dirty="0" smtClean="0"/>
              <a:t>11 </a:t>
            </a:r>
            <a:r>
              <a:rPr lang="es-MX" sz="1400" dirty="0"/>
              <a:t>de diciembre de </a:t>
            </a:r>
            <a:r>
              <a:rPr lang="es-MX" sz="1400" dirty="0" smtClean="0"/>
              <a:t>2016.</a:t>
            </a:r>
            <a:endParaRPr lang="es-MX" sz="1400" dirty="0"/>
          </a:p>
          <a:p>
            <a:pPr marL="0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6906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MX" dirty="0"/>
              <a:t> </a:t>
            </a:r>
          </a:p>
          <a:p>
            <a:pPr marL="0" lvl="0" indent="0">
              <a:buNone/>
            </a:pPr>
            <a:r>
              <a:rPr lang="es-MX" b="1" dirty="0"/>
              <a:t>RUTA ESTATAL CNTE CHIAPAS</a:t>
            </a:r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Congreso Nacional de Educación Democratiza: Febrero de 2017</a:t>
            </a:r>
            <a:r>
              <a:rPr lang="es-MX" dirty="0" smtClean="0">
                <a:effectLst/>
              </a:rPr>
              <a:t> </a:t>
            </a:r>
            <a:r>
              <a:rPr lang="es-MX" dirty="0"/>
              <a:t> 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/>
              <a:t>2.1. </a:t>
            </a:r>
            <a:r>
              <a:rPr lang="es-MX" b="1" u="sng" dirty="0"/>
              <a:t>REUNIONES CON  REPRESENTANTES REGIONALES,  DELEGACIONALES, C.T. Y ESCUELAS</a:t>
            </a:r>
            <a:endParaRPr lang="es-MX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b="1" dirty="0" smtClean="0"/>
              <a:t>Propósito</a:t>
            </a:r>
            <a:r>
              <a:rPr lang="es-MX" b="1" dirty="0"/>
              <a:t>: </a:t>
            </a:r>
            <a:endParaRPr lang="es-MX" b="1" dirty="0" smtClean="0"/>
          </a:p>
          <a:p>
            <a:pPr marL="0" lvl="0" indent="0">
              <a:buNone/>
            </a:pPr>
            <a:r>
              <a:rPr lang="es-MX" dirty="0" smtClean="0"/>
              <a:t>Fortalecer </a:t>
            </a:r>
            <a:r>
              <a:rPr lang="es-MX" dirty="0"/>
              <a:t>los trabajos con los Coordinadores Regionales del proyecto, representantes delegacionales, de Centros de Trabajo  y escuelas.</a:t>
            </a:r>
          </a:p>
          <a:p>
            <a:pPr marL="0" lvl="0" indent="0">
              <a:buNone/>
            </a:pPr>
            <a:r>
              <a:rPr lang="es-MX" dirty="0"/>
              <a:t>Socializar los avances, dificultades y necesidades que se presenten en el desarrollo de los trabajos.</a:t>
            </a:r>
          </a:p>
          <a:p>
            <a:pPr marL="0" lvl="0" indent="0">
              <a:buNone/>
            </a:pPr>
            <a:r>
              <a:rPr lang="es-MX" dirty="0"/>
              <a:t>Organizar las sesiones para los TEEA a nivel estatal y socializarlo con las bases.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b="1" dirty="0"/>
              <a:t>Etapas organizativas de las reuniones: </a:t>
            </a:r>
            <a:endParaRPr lang="es-MX" dirty="0"/>
          </a:p>
          <a:p>
            <a:pPr marL="0" lvl="0" indent="0">
              <a:buNone/>
            </a:pPr>
            <a:r>
              <a:rPr lang="es-MX" dirty="0"/>
              <a:t>Representantes delegacionales: </a:t>
            </a:r>
            <a:r>
              <a:rPr lang="es-MX" i="1" dirty="0"/>
              <a:t>se pretende realizar reuniones al menos uno por mes con todos los representantes.</a:t>
            </a:r>
            <a:endParaRPr lang="es-MX" dirty="0"/>
          </a:p>
          <a:p>
            <a:pPr marL="0" lvl="0" indent="0">
              <a:buNone/>
            </a:pPr>
            <a:r>
              <a:rPr lang="es-MX" dirty="0"/>
              <a:t>Coordinadores regionales: </a:t>
            </a:r>
            <a:r>
              <a:rPr lang="es-MX" i="1" dirty="0"/>
              <a:t>se realizaran en los tiempos que se requieran sujeto a las necesidades que estén presentando.</a:t>
            </a:r>
            <a:endParaRPr lang="es-MX" dirty="0"/>
          </a:p>
          <a:p>
            <a:pPr marL="0" indent="0">
              <a:buNone/>
            </a:pPr>
            <a:r>
              <a:rPr lang="es-MX" b="1" dirty="0"/>
              <a:t>Periodo:</a:t>
            </a:r>
            <a:r>
              <a:rPr lang="es-MX" dirty="0"/>
              <a:t> octubre 2016 a junio 2017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Geometr706 BlkCn BT" pitchFamily="34" charset="0"/>
              </a:rPr>
              <a:t>RUTA PEDAGOGÍCA CNTE CHIAPAS 2016-2017</a:t>
            </a:r>
            <a:endParaRPr lang="es-MX" sz="3200" dirty="0">
              <a:latin typeface="Geometr706 Blk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1344</Words>
  <Application>Microsoft Office PowerPoint</Application>
  <PresentationFormat>Presentación en pantalla (4:3)</PresentationFormat>
  <Paragraphs>223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ORDEN DEL DÍA</vt:lpstr>
      <vt:lpstr>ACTIVIDADES  A NIVEL ESTATAL</vt:lpstr>
      <vt:lpstr>Presentación de PowerPoint</vt:lpstr>
      <vt:lpstr>Presentación de PowerPoint</vt:lpstr>
      <vt:lpstr>Presentación de PowerPoint</vt:lpstr>
      <vt:lpstr>PROPUESTAS DE TRABAJO, ACUERDOS Y TAREAS </vt:lpstr>
      <vt:lpstr>RUTA PEDAGOGÍCA CNTE CHIAPAS 2016-2017</vt:lpstr>
      <vt:lpstr>RUTA PEDAGOGÍCA CNTE CHIAPAS 2016-2017</vt:lpstr>
      <vt:lpstr>RUTA PEDAGOGÍCA CNTE CHIAPAS 2016-20</vt:lpstr>
      <vt:lpstr>RUTA PEDAGOGÍCA CNTE CHIAPAS 2016-20</vt:lpstr>
      <vt:lpstr>RUTA PEDAGOGÍCA CNTE CHIAPAS 2016-20</vt:lpstr>
      <vt:lpstr>RUTA PEDAGOGÍCA CNTE CHIAPAS 2016-20</vt:lpstr>
      <vt:lpstr>Presentación de PowerPoint</vt:lpstr>
      <vt:lpstr>ANÁLISIS, PROPUESTAS Y TAREAS</vt:lpstr>
      <vt:lpstr>ASIGNATURA: BIOLOGIA</vt:lpstr>
      <vt:lpstr>LÍNEA FORMATIVA: Territorio, vida  y madre naturaleza</vt:lpstr>
      <vt:lpstr>LÍNEA FORMATIVA: Territorio, vida  y madre naturaleza</vt:lpstr>
      <vt:lpstr>LÍNEA FORMATIVA: Territorio, vida  y madre naturaleza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ESTATAL  DEL  PROYECTO DE EDUCACIÓN ALTERNATIVA</dc:title>
  <dc:creator>user</dc:creator>
  <cp:lastModifiedBy>user</cp:lastModifiedBy>
  <cp:revision>59</cp:revision>
  <dcterms:created xsi:type="dcterms:W3CDTF">2016-11-16T03:25:08Z</dcterms:created>
  <dcterms:modified xsi:type="dcterms:W3CDTF">2016-11-22T18:55:18Z</dcterms:modified>
</cp:coreProperties>
</file>